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90" r:id="rId2"/>
    <p:sldMasterId id="2147483655" r:id="rId3"/>
    <p:sldMasterId id="2147483657" r:id="rId4"/>
    <p:sldMasterId id="2147483659" r:id="rId5"/>
    <p:sldMasterId id="2147483661" r:id="rId6"/>
    <p:sldMasterId id="2147483700" r:id="rId7"/>
    <p:sldMasterId id="2147483739" r:id="rId8"/>
  </p:sldMasterIdLst>
  <p:notesMasterIdLst>
    <p:notesMasterId r:id="rId55"/>
  </p:notesMasterIdLst>
  <p:handoutMasterIdLst>
    <p:handoutMasterId r:id="rId56"/>
  </p:handoutMasterIdLst>
  <p:sldIdLst>
    <p:sldId id="450" r:id="rId9"/>
    <p:sldId id="431" r:id="rId10"/>
    <p:sldId id="351" r:id="rId11"/>
    <p:sldId id="353" r:id="rId12"/>
    <p:sldId id="306" r:id="rId13"/>
    <p:sldId id="377" r:id="rId14"/>
    <p:sldId id="262" r:id="rId15"/>
    <p:sldId id="264" r:id="rId16"/>
    <p:sldId id="459" r:id="rId17"/>
    <p:sldId id="422" r:id="rId18"/>
    <p:sldId id="354" r:id="rId19"/>
    <p:sldId id="402" r:id="rId20"/>
    <p:sldId id="434" r:id="rId21"/>
    <p:sldId id="355" r:id="rId22"/>
    <p:sldId id="296" r:id="rId23"/>
    <p:sldId id="399" r:id="rId24"/>
    <p:sldId id="451" r:id="rId25"/>
    <p:sldId id="403" r:id="rId26"/>
    <p:sldId id="367" r:id="rId27"/>
    <p:sldId id="383" r:id="rId28"/>
    <p:sldId id="379" r:id="rId29"/>
    <p:sldId id="423" r:id="rId30"/>
    <p:sldId id="366" r:id="rId31"/>
    <p:sldId id="417" r:id="rId32"/>
    <p:sldId id="369" r:id="rId33"/>
    <p:sldId id="453" r:id="rId34"/>
    <p:sldId id="368" r:id="rId35"/>
    <p:sldId id="265" r:id="rId36"/>
    <p:sldId id="413" r:id="rId37"/>
    <p:sldId id="435" r:id="rId38"/>
    <p:sldId id="440" r:id="rId39"/>
    <p:sldId id="436" r:id="rId40"/>
    <p:sldId id="308" r:id="rId41"/>
    <p:sldId id="441" r:id="rId42"/>
    <p:sldId id="454" r:id="rId43"/>
    <p:sldId id="442" r:id="rId44"/>
    <p:sldId id="460" r:id="rId45"/>
    <p:sldId id="443" r:id="rId46"/>
    <p:sldId id="445" r:id="rId47"/>
    <p:sldId id="456" r:id="rId48"/>
    <p:sldId id="457" r:id="rId49"/>
    <p:sldId id="446" r:id="rId50"/>
    <p:sldId id="447" r:id="rId51"/>
    <p:sldId id="384" r:id="rId52"/>
    <p:sldId id="372" r:id="rId53"/>
    <p:sldId id="458" r:id="rId54"/>
  </p:sldIdLst>
  <p:sldSz cx="10693400" cy="7561263"/>
  <p:notesSz cx="7023100" cy="9309100"/>
  <p:defaultTextStyle>
    <a:defPPr>
      <a:defRPr lang="en-US"/>
    </a:defPPr>
    <a:lvl1pPr algn="l" defTabSz="104206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520242" indent="-63443" algn="l" defTabSz="104206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1042068" indent="-128474" algn="l" defTabSz="104206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562312" indent="-191920" algn="l" defTabSz="104206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2084136" indent="-256947" algn="l" defTabSz="104206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3984" algn="l" defTabSz="913592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0782" algn="l" defTabSz="913592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197577" algn="l" defTabSz="913592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4373" algn="l" defTabSz="913592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999B"/>
    <a:srgbClr val="C4D600"/>
    <a:srgbClr val="3B5AF7"/>
    <a:srgbClr val="FFCC00"/>
    <a:srgbClr val="0827C4"/>
    <a:srgbClr val="865D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559" autoAdjust="0"/>
    <p:restoredTop sz="99756" autoAdjust="0"/>
  </p:normalViewPr>
  <p:slideViewPr>
    <p:cSldViewPr>
      <p:cViewPr>
        <p:scale>
          <a:sx n="90" d="100"/>
          <a:sy n="90" d="100"/>
        </p:scale>
        <p:origin x="-756" y="-324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2" d="100"/>
        <a:sy n="122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102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063AF5-AC81-4B21-9531-8C6B751B1795}" type="doc">
      <dgm:prSet loTypeId="urn:microsoft.com/office/officeart/2005/8/layout/chevron1" loCatId="process" qsTypeId="urn:microsoft.com/office/officeart/2005/8/quickstyle/simple2" qsCatId="simple" csTypeId="urn:microsoft.com/office/officeart/2005/8/colors/accent0_3" csCatId="mainScheme" phldr="1"/>
      <dgm:spPr/>
    </dgm:pt>
    <dgm:pt modelId="{1BB1DB85-6F11-411C-B111-82D912CFA3A6}" type="pres">
      <dgm:prSet presAssocID="{19063AF5-AC81-4B21-9531-8C6B751B1795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A49EF57F-9426-4D4F-9A13-108360915AC2}" type="presOf" srcId="{19063AF5-AC81-4B21-9531-8C6B751B1795}" destId="{1BB1DB85-6F11-411C-B111-82D912CFA3A6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3553" cy="464949"/>
          </a:xfrm>
          <a:prstGeom prst="rect">
            <a:avLst/>
          </a:prstGeom>
        </p:spPr>
        <p:txBody>
          <a:bodyPr vert="horz" lIns="95413" tIns="47705" rIns="95413" bIns="47705" rtlCol="0"/>
          <a:lstStyle>
            <a:lvl1pPr algn="l" defTabSz="1088301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978" y="2"/>
            <a:ext cx="3043553" cy="464949"/>
          </a:xfrm>
          <a:prstGeom prst="rect">
            <a:avLst/>
          </a:prstGeom>
        </p:spPr>
        <p:txBody>
          <a:bodyPr vert="horz" lIns="95413" tIns="47705" rIns="95413" bIns="47705" rtlCol="0"/>
          <a:lstStyle>
            <a:lvl1pPr algn="r" defTabSz="1088301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1ED2F1C-12AF-47D1-B5EF-30FE13A16906}" type="datetimeFigureOut">
              <a:rPr lang="en-US"/>
              <a:pPr>
                <a:defRPr/>
              </a:pPr>
              <a:t>2/10/2016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707"/>
            <a:ext cx="3043553" cy="464949"/>
          </a:xfrm>
          <a:prstGeom prst="rect">
            <a:avLst/>
          </a:prstGeom>
        </p:spPr>
        <p:txBody>
          <a:bodyPr vert="horz" lIns="95413" tIns="47705" rIns="95413" bIns="47705" rtlCol="0" anchor="b"/>
          <a:lstStyle>
            <a:lvl1pPr algn="l" defTabSz="1088301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978" y="8842707"/>
            <a:ext cx="3043553" cy="464949"/>
          </a:xfrm>
          <a:prstGeom prst="rect">
            <a:avLst/>
          </a:prstGeom>
        </p:spPr>
        <p:txBody>
          <a:bodyPr vert="horz" lIns="95413" tIns="47705" rIns="95413" bIns="47705" rtlCol="0" anchor="b"/>
          <a:lstStyle>
            <a:lvl1pPr algn="r" defTabSz="1088301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65A8704-D3A7-4634-93AD-AB357F3544D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8114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3553" cy="464949"/>
          </a:xfrm>
          <a:prstGeom prst="rect">
            <a:avLst/>
          </a:prstGeom>
        </p:spPr>
        <p:txBody>
          <a:bodyPr vert="horz" lIns="88083" tIns="44042" rIns="88083" bIns="4404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978" y="2"/>
            <a:ext cx="3043553" cy="464949"/>
          </a:xfrm>
          <a:prstGeom prst="rect">
            <a:avLst/>
          </a:prstGeom>
        </p:spPr>
        <p:txBody>
          <a:bodyPr vert="horz" lIns="88083" tIns="44042" rIns="88083" bIns="44042" rtlCol="0"/>
          <a:lstStyle>
            <a:lvl1pPr algn="r">
              <a:defRPr sz="1200"/>
            </a:lvl1pPr>
          </a:lstStyle>
          <a:p>
            <a:fld id="{C5F0CF3B-5679-454D-A9DA-070D0E1A0352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2988" y="698500"/>
            <a:ext cx="493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083" tIns="44042" rIns="88083" bIns="4404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8" y="4421353"/>
            <a:ext cx="5619108" cy="4188879"/>
          </a:xfrm>
          <a:prstGeom prst="rect">
            <a:avLst/>
          </a:prstGeom>
        </p:spPr>
        <p:txBody>
          <a:bodyPr vert="horz" lIns="88083" tIns="44042" rIns="88083" bIns="4404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707"/>
            <a:ext cx="3043553" cy="464949"/>
          </a:xfrm>
          <a:prstGeom prst="rect">
            <a:avLst/>
          </a:prstGeom>
        </p:spPr>
        <p:txBody>
          <a:bodyPr vert="horz" lIns="88083" tIns="44042" rIns="88083" bIns="4404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978" y="8842707"/>
            <a:ext cx="3043553" cy="464949"/>
          </a:xfrm>
          <a:prstGeom prst="rect">
            <a:avLst/>
          </a:prstGeom>
        </p:spPr>
        <p:txBody>
          <a:bodyPr vert="horz" lIns="88083" tIns="44042" rIns="88083" bIns="44042" rtlCol="0" anchor="b"/>
          <a:lstStyle>
            <a:lvl1pPr algn="r">
              <a:defRPr sz="1200"/>
            </a:lvl1pPr>
          </a:lstStyle>
          <a:p>
            <a:fld id="{040A586C-864B-42E0-80CC-0BD65685F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997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35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798" algn="l" defTabSz="9135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592" algn="l" defTabSz="9135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390" algn="l" defTabSz="9135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187" algn="l" defTabSz="9135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3984" algn="l" defTabSz="9135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0782" algn="l" defTabSz="9135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7577" algn="l" defTabSz="9135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4373" algn="l" defTabSz="9135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698500"/>
            <a:ext cx="493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A586C-864B-42E0-80CC-0BD65685FA4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127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8899"/>
            <a:ext cx="9089390" cy="16207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0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1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2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3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4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5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96846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18790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05" y="4858819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97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195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29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39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48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58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68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78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11391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788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19970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802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976" indent="0">
              <a:buNone/>
              <a:defRPr sz="2300" b="1"/>
            </a:lvl2pPr>
            <a:lvl3pPr marL="1041952" indent="0">
              <a:buNone/>
              <a:defRPr sz="2100" b="1"/>
            </a:lvl3pPr>
            <a:lvl4pPr marL="1562928" indent="0">
              <a:buNone/>
              <a:defRPr sz="1800" b="1"/>
            </a:lvl4pPr>
            <a:lvl5pPr marL="2083905" indent="0">
              <a:buNone/>
              <a:defRPr sz="1800" b="1"/>
            </a:lvl5pPr>
            <a:lvl6pPr marL="2604880" indent="0">
              <a:buNone/>
              <a:defRPr sz="1800" b="1"/>
            </a:lvl6pPr>
            <a:lvl7pPr marL="3125857" indent="0">
              <a:buNone/>
              <a:defRPr sz="1800" b="1"/>
            </a:lvl7pPr>
            <a:lvl8pPr marL="3646834" indent="0">
              <a:buNone/>
              <a:defRPr sz="1800" b="1"/>
            </a:lvl8pPr>
            <a:lvl9pPr marL="416780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106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976" indent="0">
              <a:buNone/>
              <a:defRPr sz="2300" b="1"/>
            </a:lvl2pPr>
            <a:lvl3pPr marL="1041952" indent="0">
              <a:buNone/>
              <a:defRPr sz="2100" b="1"/>
            </a:lvl3pPr>
            <a:lvl4pPr marL="1562928" indent="0">
              <a:buNone/>
              <a:defRPr sz="1800" b="1"/>
            </a:lvl4pPr>
            <a:lvl5pPr marL="2083905" indent="0">
              <a:buNone/>
              <a:defRPr sz="1800" b="1"/>
            </a:lvl5pPr>
            <a:lvl6pPr marL="2604880" indent="0">
              <a:buNone/>
              <a:defRPr sz="1800" b="1"/>
            </a:lvl6pPr>
            <a:lvl7pPr marL="3125857" indent="0">
              <a:buNone/>
              <a:defRPr sz="1800" b="1"/>
            </a:lvl7pPr>
            <a:lvl8pPr marL="3646834" indent="0">
              <a:buNone/>
              <a:defRPr sz="1800" b="1"/>
            </a:lvl8pPr>
            <a:lvl9pPr marL="416780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106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90404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52000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28431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8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8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976" indent="0">
              <a:buNone/>
              <a:defRPr sz="1400"/>
            </a:lvl2pPr>
            <a:lvl3pPr marL="1041952" indent="0">
              <a:buNone/>
              <a:defRPr sz="1100"/>
            </a:lvl3pPr>
            <a:lvl4pPr marL="1562928" indent="0">
              <a:buNone/>
              <a:defRPr sz="1000"/>
            </a:lvl4pPr>
            <a:lvl5pPr marL="2083905" indent="0">
              <a:buNone/>
              <a:defRPr sz="1000"/>
            </a:lvl5pPr>
            <a:lvl6pPr marL="2604880" indent="0">
              <a:buNone/>
              <a:defRPr sz="1000"/>
            </a:lvl6pPr>
            <a:lvl7pPr marL="3125857" indent="0">
              <a:buNone/>
              <a:defRPr sz="1000"/>
            </a:lvl7pPr>
            <a:lvl8pPr marL="3646834" indent="0">
              <a:buNone/>
              <a:defRPr sz="1000"/>
            </a:lvl8pPr>
            <a:lvl9pPr marL="416780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545877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976" indent="0">
              <a:buNone/>
              <a:defRPr sz="3200"/>
            </a:lvl2pPr>
            <a:lvl3pPr marL="1041952" indent="0">
              <a:buNone/>
              <a:defRPr sz="2700"/>
            </a:lvl3pPr>
            <a:lvl4pPr marL="1562928" indent="0">
              <a:buNone/>
              <a:defRPr sz="2300"/>
            </a:lvl4pPr>
            <a:lvl5pPr marL="2083905" indent="0">
              <a:buNone/>
              <a:defRPr sz="2300"/>
            </a:lvl5pPr>
            <a:lvl6pPr marL="2604880" indent="0">
              <a:buNone/>
              <a:defRPr sz="2300"/>
            </a:lvl6pPr>
            <a:lvl7pPr marL="3125857" indent="0">
              <a:buNone/>
              <a:defRPr sz="2300"/>
            </a:lvl7pPr>
            <a:lvl8pPr marL="3646834" indent="0">
              <a:buNone/>
              <a:defRPr sz="2300"/>
            </a:lvl8pPr>
            <a:lvl9pPr marL="4167808" indent="0">
              <a:buNone/>
              <a:defRPr sz="2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976" indent="0">
              <a:buNone/>
              <a:defRPr sz="1400"/>
            </a:lvl2pPr>
            <a:lvl3pPr marL="1041952" indent="0">
              <a:buNone/>
              <a:defRPr sz="1100"/>
            </a:lvl3pPr>
            <a:lvl4pPr marL="1562928" indent="0">
              <a:buNone/>
              <a:defRPr sz="1000"/>
            </a:lvl4pPr>
            <a:lvl5pPr marL="2083905" indent="0">
              <a:buNone/>
              <a:defRPr sz="1000"/>
            </a:lvl5pPr>
            <a:lvl6pPr marL="2604880" indent="0">
              <a:buNone/>
              <a:defRPr sz="1000"/>
            </a:lvl6pPr>
            <a:lvl7pPr marL="3125857" indent="0">
              <a:buNone/>
              <a:defRPr sz="1000"/>
            </a:lvl7pPr>
            <a:lvl8pPr marL="3646834" indent="0">
              <a:buNone/>
              <a:defRPr sz="1000"/>
            </a:lvl8pPr>
            <a:lvl9pPr marL="416780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508545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33435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802686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8899"/>
            <a:ext cx="9089390" cy="16207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0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1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2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3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4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5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968464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187903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05" y="4858819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97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195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29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39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48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58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68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78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113915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788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199706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802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976" indent="0">
              <a:buNone/>
              <a:defRPr sz="2300" b="1"/>
            </a:lvl2pPr>
            <a:lvl3pPr marL="1041952" indent="0">
              <a:buNone/>
              <a:defRPr sz="2100" b="1"/>
            </a:lvl3pPr>
            <a:lvl4pPr marL="1562928" indent="0">
              <a:buNone/>
              <a:defRPr sz="1800" b="1"/>
            </a:lvl4pPr>
            <a:lvl5pPr marL="2083905" indent="0">
              <a:buNone/>
              <a:defRPr sz="1800" b="1"/>
            </a:lvl5pPr>
            <a:lvl6pPr marL="2604880" indent="0">
              <a:buNone/>
              <a:defRPr sz="1800" b="1"/>
            </a:lvl6pPr>
            <a:lvl7pPr marL="3125857" indent="0">
              <a:buNone/>
              <a:defRPr sz="1800" b="1"/>
            </a:lvl7pPr>
            <a:lvl8pPr marL="3646834" indent="0">
              <a:buNone/>
              <a:defRPr sz="1800" b="1"/>
            </a:lvl8pPr>
            <a:lvl9pPr marL="416780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106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976" indent="0">
              <a:buNone/>
              <a:defRPr sz="2300" b="1"/>
            </a:lvl2pPr>
            <a:lvl3pPr marL="1041952" indent="0">
              <a:buNone/>
              <a:defRPr sz="2100" b="1"/>
            </a:lvl3pPr>
            <a:lvl4pPr marL="1562928" indent="0">
              <a:buNone/>
              <a:defRPr sz="1800" b="1"/>
            </a:lvl4pPr>
            <a:lvl5pPr marL="2083905" indent="0">
              <a:buNone/>
              <a:defRPr sz="1800" b="1"/>
            </a:lvl5pPr>
            <a:lvl6pPr marL="2604880" indent="0">
              <a:buNone/>
              <a:defRPr sz="1800" b="1"/>
            </a:lvl6pPr>
            <a:lvl7pPr marL="3125857" indent="0">
              <a:buNone/>
              <a:defRPr sz="1800" b="1"/>
            </a:lvl7pPr>
            <a:lvl8pPr marL="3646834" indent="0">
              <a:buNone/>
              <a:defRPr sz="1800" b="1"/>
            </a:lvl8pPr>
            <a:lvl9pPr marL="416780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106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904040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520004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284316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8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8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976" indent="0">
              <a:buNone/>
              <a:defRPr sz="1400"/>
            </a:lvl2pPr>
            <a:lvl3pPr marL="1041952" indent="0">
              <a:buNone/>
              <a:defRPr sz="1100"/>
            </a:lvl3pPr>
            <a:lvl4pPr marL="1562928" indent="0">
              <a:buNone/>
              <a:defRPr sz="1000"/>
            </a:lvl4pPr>
            <a:lvl5pPr marL="2083905" indent="0">
              <a:buNone/>
              <a:defRPr sz="1000"/>
            </a:lvl5pPr>
            <a:lvl6pPr marL="2604880" indent="0">
              <a:buNone/>
              <a:defRPr sz="1000"/>
            </a:lvl6pPr>
            <a:lvl7pPr marL="3125857" indent="0">
              <a:buNone/>
              <a:defRPr sz="1000"/>
            </a:lvl7pPr>
            <a:lvl8pPr marL="3646834" indent="0">
              <a:buNone/>
              <a:defRPr sz="1000"/>
            </a:lvl8pPr>
            <a:lvl9pPr marL="416780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54587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976" indent="0">
              <a:buNone/>
              <a:defRPr sz="3200"/>
            </a:lvl2pPr>
            <a:lvl3pPr marL="1041952" indent="0">
              <a:buNone/>
              <a:defRPr sz="2700"/>
            </a:lvl3pPr>
            <a:lvl4pPr marL="1562928" indent="0">
              <a:buNone/>
              <a:defRPr sz="2300"/>
            </a:lvl4pPr>
            <a:lvl5pPr marL="2083905" indent="0">
              <a:buNone/>
              <a:defRPr sz="2300"/>
            </a:lvl5pPr>
            <a:lvl6pPr marL="2604880" indent="0">
              <a:buNone/>
              <a:defRPr sz="2300"/>
            </a:lvl6pPr>
            <a:lvl7pPr marL="3125857" indent="0">
              <a:buNone/>
              <a:defRPr sz="2300"/>
            </a:lvl7pPr>
            <a:lvl8pPr marL="3646834" indent="0">
              <a:buNone/>
              <a:defRPr sz="2300"/>
            </a:lvl8pPr>
            <a:lvl9pPr marL="4167808" indent="0">
              <a:buNone/>
              <a:defRPr sz="2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976" indent="0">
              <a:buNone/>
              <a:defRPr sz="1400"/>
            </a:lvl2pPr>
            <a:lvl3pPr marL="1041952" indent="0">
              <a:buNone/>
              <a:defRPr sz="1100"/>
            </a:lvl3pPr>
            <a:lvl4pPr marL="1562928" indent="0">
              <a:buNone/>
              <a:defRPr sz="1000"/>
            </a:lvl4pPr>
            <a:lvl5pPr marL="2083905" indent="0">
              <a:buNone/>
              <a:defRPr sz="1000"/>
            </a:lvl5pPr>
            <a:lvl6pPr marL="2604880" indent="0">
              <a:buNone/>
              <a:defRPr sz="1000"/>
            </a:lvl6pPr>
            <a:lvl7pPr marL="3125857" indent="0">
              <a:buNone/>
              <a:defRPr sz="1000"/>
            </a:lvl7pPr>
            <a:lvl8pPr marL="3646834" indent="0">
              <a:buNone/>
              <a:defRPr sz="1000"/>
            </a:lvl8pPr>
            <a:lvl9pPr marL="416780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508545"/>
      </p:ext>
    </p:extLst>
  </p:cSld>
  <p:clrMapOvr>
    <a:masterClrMapping/>
  </p:clrMapOvr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334350"/>
      </p:ext>
    </p:extLst>
  </p:cSld>
  <p:clrMapOvr>
    <a:masterClrMapping/>
  </p:clrMapOvr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802686"/>
      </p:ext>
    </p:extLst>
  </p:cSld>
  <p:clrMapOvr>
    <a:masterClrMapping/>
  </p:clrMapOvr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7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6" Type="http://schemas.openxmlformats.org/officeDocument/2006/relationships/slide" Target="../slides/slide10.xml"/><Relationship Id="rId5" Type="http://schemas.openxmlformats.org/officeDocument/2006/relationships/slide" Target="../slides/slide12.xml"/><Relationship Id="rId4" Type="http://schemas.openxmlformats.org/officeDocument/2006/relationships/slide" Target="../slides/slide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0315" y="1181432"/>
          <a:ext cx="10441360" cy="5986045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044136"/>
                <a:gridCol w="1044136"/>
                <a:gridCol w="1044136"/>
                <a:gridCol w="1044136"/>
                <a:gridCol w="1044136"/>
                <a:gridCol w="1044136"/>
                <a:gridCol w="1044136"/>
                <a:gridCol w="1044136"/>
                <a:gridCol w="1044136"/>
                <a:gridCol w="1044136"/>
              </a:tblGrid>
              <a:tr h="1197209"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Wk1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Wk2 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Wk3</a:t>
                      </a:r>
                      <a:endParaRPr lang="en-GB" sz="800" b="0" i="0" u="sng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Wk4 </a:t>
                      </a:r>
                      <a:endParaRPr lang="en-GB" sz="800" b="0" i="0" u="sng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Wk5</a:t>
                      </a:r>
                      <a:endParaRPr lang="en-GB" sz="800" b="0" i="0" u="sng" baseline="0" dirty="0" smtClean="0">
                        <a:latin typeface="Verdana" pitchFamily="34" charset="0"/>
                      </a:endParaRPr>
                    </a:p>
                    <a:p>
                      <a:endParaRPr lang="en-GB" sz="800" b="0" i="0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Wk6</a:t>
                      </a:r>
                      <a:endParaRPr lang="en-GB" sz="800" b="0" i="0" u="sng" baseline="0" dirty="0" smtClean="0">
                        <a:latin typeface="Verdana" pitchFamily="34" charset="0"/>
                      </a:endParaRPr>
                    </a:p>
                    <a:p>
                      <a:endParaRPr lang="en-GB" sz="800" b="0" i="0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Wk7</a:t>
                      </a:r>
                      <a:endParaRPr lang="en-GB" sz="800" b="0" i="0" u="sng" baseline="0" dirty="0" smtClean="0">
                        <a:latin typeface="Verdana" pitchFamily="34" charset="0"/>
                      </a:endParaRPr>
                    </a:p>
                    <a:p>
                      <a:endParaRPr lang="en-GB" sz="800" b="0" i="0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Wk8</a:t>
                      </a:r>
                      <a:endParaRPr lang="en-GB" sz="800" b="0" i="0" u="sng" baseline="0" dirty="0" smtClean="0">
                        <a:latin typeface="Verdana" pitchFamily="34" charset="0"/>
                      </a:endParaRPr>
                    </a:p>
                    <a:p>
                      <a:endParaRPr lang="en-GB" sz="800" b="0" i="0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Wk9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Wk10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</a:tr>
              <a:tr h="1197209"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Wk11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Wk12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Wk13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Wk14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Wk15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Wk16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Wk17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Wk18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Wk19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marL="0" marR="0" indent="0" algn="l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Wk20</a:t>
                      </a:r>
                      <a:endParaRPr lang="en-GB" sz="800" b="0" i="0" u="sng" baseline="0" dirty="0" smtClean="0">
                        <a:latin typeface="Verdana" pitchFamily="34" charset="0"/>
                      </a:endParaRPr>
                    </a:p>
                    <a:p>
                      <a:endParaRPr lang="en-GB" sz="2100" dirty="0"/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</a:tr>
              <a:tr h="1197209"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Wk21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Wk22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Wk23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Wk24 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Wk25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Wk26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Wk27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Wk28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Wk29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marL="0" marR="0" indent="0" algn="l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Wk30</a:t>
                      </a:r>
                      <a:endParaRPr lang="en-GB" sz="800" b="0" i="0" u="sng" baseline="0" dirty="0" smtClean="0">
                        <a:latin typeface="Verdana" pitchFamily="34" charset="0"/>
                      </a:endParaRPr>
                    </a:p>
                    <a:p>
                      <a:endParaRPr lang="en-GB" sz="2100" dirty="0"/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</a:tr>
              <a:tr h="1197209"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Wk31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Wk32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u="sng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Wk33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Wk34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Wk35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Wk36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Wk37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Wk38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Wk39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marL="0" marR="0" indent="0" algn="l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Wk40</a:t>
                      </a:r>
                      <a:endParaRPr lang="en-GB" sz="800" b="0" i="0" u="sng" baseline="0" dirty="0" smtClean="0">
                        <a:latin typeface="Verdana" pitchFamily="34" charset="0"/>
                      </a:endParaRPr>
                    </a:p>
                    <a:p>
                      <a:endParaRPr lang="en-GB" sz="2100" dirty="0"/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</a:tr>
              <a:tr h="1197209">
                <a:tc>
                  <a:txBody>
                    <a:bodyPr/>
                    <a:lstStyle/>
                    <a:p>
                      <a:r>
                        <a:rPr lang="en-GB" sz="800" b="1" i="0" baseline="0" dirty="0" smtClean="0">
                          <a:latin typeface="Verdana" pitchFamily="34" charset="0"/>
                        </a:rPr>
                        <a:t> </a:t>
                      </a: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Wk41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Wk42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Wk43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Wk44</a:t>
                      </a:r>
                      <a:endParaRPr lang="en-GB" sz="800" b="0" i="0" u="sng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marL="0" marR="0" indent="0" algn="l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baseline="0" dirty="0" smtClean="0">
                        <a:latin typeface="Verdana" pitchFamily="34" charset="0"/>
                      </a:endParaRPr>
                    </a:p>
                    <a:p>
                      <a:pPr marL="0" marR="0" indent="0" algn="ctr" defTabSz="1042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sng" baseline="0" dirty="0" smtClean="0">
                          <a:latin typeface="Verdana" pitchFamily="34" charset="0"/>
                        </a:rPr>
                        <a:t>Wk45</a:t>
                      </a:r>
                      <a:endParaRPr lang="en-GB" sz="800" b="0" i="0" u="sng" baseline="0" dirty="0" smtClean="0">
                        <a:latin typeface="Verdana" pitchFamily="34" charset="0"/>
                      </a:endParaRPr>
                    </a:p>
                    <a:p>
                      <a:endParaRPr lang="en-GB" sz="2100" dirty="0"/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i="0" baseline="0" dirty="0">
                        <a:latin typeface="Verdana" pitchFamily="34" charset="0"/>
                      </a:endParaRPr>
                    </a:p>
                  </a:txBody>
                  <a:tcPr marL="54000" marR="54000" marT="50408" marB="50408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95000"/>
                        <a:alpha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8" name="TextBox 4"/>
          <p:cNvSpPr txBox="1">
            <a:spLocks noChangeArrowheads="1"/>
          </p:cNvSpPr>
          <p:nvPr userDrawn="1"/>
        </p:nvSpPr>
        <p:spPr bwMode="auto">
          <a:xfrm>
            <a:off x="125419" y="1155633"/>
            <a:ext cx="4103687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SEPTEMBER</a:t>
            </a:r>
          </a:p>
        </p:txBody>
      </p:sp>
      <p:sp>
        <p:nvSpPr>
          <p:cNvPr id="1029" name="TextBox 5"/>
          <p:cNvSpPr txBox="1">
            <a:spLocks noChangeArrowheads="1"/>
          </p:cNvSpPr>
          <p:nvPr userDrawn="1"/>
        </p:nvSpPr>
        <p:spPr bwMode="auto">
          <a:xfrm>
            <a:off x="4211644" y="1154838"/>
            <a:ext cx="4645025" cy="24620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>
                <a:solidFill>
                  <a:schemeClr val="bg1"/>
                </a:solidFill>
              </a:rPr>
              <a:t>OCTOBER</a:t>
            </a:r>
          </a:p>
        </p:txBody>
      </p:sp>
      <p:sp>
        <p:nvSpPr>
          <p:cNvPr id="1030" name="TextBox 7"/>
          <p:cNvSpPr txBox="1">
            <a:spLocks noChangeArrowheads="1"/>
          </p:cNvSpPr>
          <p:nvPr userDrawn="1"/>
        </p:nvSpPr>
        <p:spPr bwMode="auto">
          <a:xfrm>
            <a:off x="8856666" y="1154838"/>
            <a:ext cx="1709737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NOVEMBER</a:t>
            </a:r>
          </a:p>
        </p:txBody>
      </p:sp>
      <p:sp>
        <p:nvSpPr>
          <p:cNvPr id="1031" name="TextBox 8"/>
          <p:cNvSpPr txBox="1">
            <a:spLocks noChangeArrowheads="1"/>
          </p:cNvSpPr>
          <p:nvPr userDrawn="1"/>
        </p:nvSpPr>
        <p:spPr bwMode="auto">
          <a:xfrm>
            <a:off x="107950" y="2343082"/>
            <a:ext cx="2700338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NOVEMBER</a:t>
            </a:r>
          </a:p>
        </p:txBody>
      </p:sp>
      <p:sp>
        <p:nvSpPr>
          <p:cNvPr id="1032" name="TextBox 9"/>
          <p:cNvSpPr txBox="1">
            <a:spLocks noChangeArrowheads="1"/>
          </p:cNvSpPr>
          <p:nvPr userDrawn="1"/>
        </p:nvSpPr>
        <p:spPr bwMode="auto">
          <a:xfrm>
            <a:off x="2808289" y="2343082"/>
            <a:ext cx="4498976" cy="24620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>
                <a:solidFill>
                  <a:schemeClr val="bg1"/>
                </a:solidFill>
              </a:rPr>
              <a:t>DECEMBER</a:t>
            </a:r>
          </a:p>
        </p:txBody>
      </p:sp>
      <p:sp>
        <p:nvSpPr>
          <p:cNvPr id="1033" name="TextBox 10"/>
          <p:cNvSpPr txBox="1">
            <a:spLocks noChangeArrowheads="1"/>
          </p:cNvSpPr>
          <p:nvPr userDrawn="1"/>
        </p:nvSpPr>
        <p:spPr bwMode="auto">
          <a:xfrm>
            <a:off x="7289800" y="2343082"/>
            <a:ext cx="3276600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JANUARY</a:t>
            </a:r>
          </a:p>
        </p:txBody>
      </p:sp>
      <p:sp>
        <p:nvSpPr>
          <p:cNvPr id="1034" name="TextBox 11"/>
          <p:cNvSpPr txBox="1">
            <a:spLocks noChangeArrowheads="1"/>
          </p:cNvSpPr>
          <p:nvPr userDrawn="1"/>
        </p:nvSpPr>
        <p:spPr bwMode="auto">
          <a:xfrm>
            <a:off x="125419" y="3530530"/>
            <a:ext cx="1260475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JANUARY</a:t>
            </a:r>
          </a:p>
        </p:txBody>
      </p:sp>
      <p:sp>
        <p:nvSpPr>
          <p:cNvPr id="1035" name="TextBox 12"/>
          <p:cNvSpPr txBox="1">
            <a:spLocks noChangeArrowheads="1"/>
          </p:cNvSpPr>
          <p:nvPr userDrawn="1"/>
        </p:nvSpPr>
        <p:spPr bwMode="auto">
          <a:xfrm>
            <a:off x="1368425" y="3530530"/>
            <a:ext cx="4175125" cy="24620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>
                <a:solidFill>
                  <a:schemeClr val="bg1"/>
                </a:solidFill>
              </a:rPr>
              <a:t>FEBRUARY</a:t>
            </a:r>
          </a:p>
        </p:txBody>
      </p:sp>
      <p:sp>
        <p:nvSpPr>
          <p:cNvPr id="1036" name="TextBox 13"/>
          <p:cNvSpPr txBox="1">
            <a:spLocks noChangeArrowheads="1"/>
          </p:cNvSpPr>
          <p:nvPr userDrawn="1"/>
        </p:nvSpPr>
        <p:spPr bwMode="auto">
          <a:xfrm>
            <a:off x="5543550" y="3530530"/>
            <a:ext cx="4500563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MARCH</a:t>
            </a:r>
          </a:p>
        </p:txBody>
      </p:sp>
      <p:sp>
        <p:nvSpPr>
          <p:cNvPr id="1037" name="TextBox 14"/>
          <p:cNvSpPr txBox="1">
            <a:spLocks noChangeArrowheads="1"/>
          </p:cNvSpPr>
          <p:nvPr userDrawn="1"/>
        </p:nvSpPr>
        <p:spPr bwMode="auto">
          <a:xfrm>
            <a:off x="10044119" y="3531326"/>
            <a:ext cx="522287" cy="24620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sz="1000" b="1" dirty="0" smtClean="0">
              <a:solidFill>
                <a:schemeClr val="bg1"/>
              </a:solidFill>
            </a:endParaRPr>
          </a:p>
        </p:txBody>
      </p:sp>
      <p:sp>
        <p:nvSpPr>
          <p:cNvPr id="1038" name="TextBox 15"/>
          <p:cNvSpPr txBox="1">
            <a:spLocks noChangeArrowheads="1"/>
          </p:cNvSpPr>
          <p:nvPr userDrawn="1"/>
        </p:nvSpPr>
        <p:spPr bwMode="auto">
          <a:xfrm>
            <a:off x="125414" y="4737031"/>
            <a:ext cx="3816350" cy="24620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>
                <a:solidFill>
                  <a:schemeClr val="bg1"/>
                </a:solidFill>
              </a:rPr>
              <a:t>APRIL</a:t>
            </a:r>
          </a:p>
        </p:txBody>
      </p:sp>
      <p:sp>
        <p:nvSpPr>
          <p:cNvPr id="1039" name="TextBox 16"/>
          <p:cNvSpPr txBox="1">
            <a:spLocks noChangeArrowheads="1"/>
          </p:cNvSpPr>
          <p:nvPr userDrawn="1"/>
        </p:nvSpPr>
        <p:spPr bwMode="auto">
          <a:xfrm>
            <a:off x="3924300" y="4737031"/>
            <a:ext cx="4498976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MAY</a:t>
            </a:r>
          </a:p>
        </p:txBody>
      </p:sp>
      <p:sp>
        <p:nvSpPr>
          <p:cNvPr id="1040" name="TextBox 17"/>
          <p:cNvSpPr txBox="1">
            <a:spLocks noChangeArrowheads="1"/>
          </p:cNvSpPr>
          <p:nvPr userDrawn="1"/>
        </p:nvSpPr>
        <p:spPr bwMode="auto">
          <a:xfrm>
            <a:off x="8423281" y="4737031"/>
            <a:ext cx="2124075" cy="24620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>
                <a:solidFill>
                  <a:schemeClr val="bg1"/>
                </a:solidFill>
              </a:rPr>
              <a:t>JUNE</a:t>
            </a:r>
          </a:p>
        </p:txBody>
      </p:sp>
      <p:sp>
        <p:nvSpPr>
          <p:cNvPr id="1041" name="TextBox 18"/>
          <p:cNvSpPr txBox="1">
            <a:spLocks noChangeArrowheads="1"/>
          </p:cNvSpPr>
          <p:nvPr userDrawn="1"/>
        </p:nvSpPr>
        <p:spPr bwMode="auto">
          <a:xfrm>
            <a:off x="107956" y="5942737"/>
            <a:ext cx="2339975" cy="24620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>
                <a:solidFill>
                  <a:schemeClr val="bg1"/>
                </a:solidFill>
              </a:rPr>
              <a:t>JUNE</a:t>
            </a:r>
          </a:p>
        </p:txBody>
      </p:sp>
      <p:sp>
        <p:nvSpPr>
          <p:cNvPr id="1042" name="TextBox 19"/>
          <p:cNvSpPr txBox="1">
            <a:spLocks noChangeArrowheads="1"/>
          </p:cNvSpPr>
          <p:nvPr userDrawn="1"/>
        </p:nvSpPr>
        <p:spPr bwMode="auto">
          <a:xfrm>
            <a:off x="2411413" y="5942737"/>
            <a:ext cx="2916237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JULY</a:t>
            </a:r>
          </a:p>
        </p:txBody>
      </p:sp>
      <p:pic>
        <p:nvPicPr>
          <p:cNvPr id="2" name="Picture 19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867779" y="180975"/>
            <a:ext cx="168592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</p:sldLayoutIdLst>
  <p:hf hdr="0" ftr="0" dt="0"/>
  <p:txStyles>
    <p:titleStyle>
      <a:lvl1pPr algn="ctr" defTabSz="1042068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4206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defTabSz="104206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defTabSz="104206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defTabSz="104206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456798" algn="ctr" defTabSz="104206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913592" algn="ctr" defTabSz="104206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370390" algn="ctr" defTabSz="104206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1827187" algn="ctr" defTabSz="104206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180" indent="-390180" algn="l" defTabSz="104206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5391" indent="-325152" algn="l" defTabSz="104206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189" indent="-260120" algn="l" defTabSz="104206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2429" indent="-260120" algn="l" defTabSz="104206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4255" indent="-260120" algn="l" defTabSz="104206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5700" indent="-260518" algn="l" defTabSz="10420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6736" indent="-260518" algn="l" defTabSz="10420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7775" indent="-260518" algn="l" defTabSz="10420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8809" indent="-260518" algn="l" defTabSz="10420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036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074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109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144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182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221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7254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8290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 userDrawn="1"/>
        </p:nvGrpSpPr>
        <p:grpSpPr bwMode="auto">
          <a:xfrm>
            <a:off x="377831" y="539751"/>
            <a:ext cx="9790113" cy="3825874"/>
            <a:chOff x="416078" y="494483"/>
            <a:chExt cx="9789806" cy="3824603"/>
          </a:xfrm>
        </p:grpSpPr>
        <p:sp>
          <p:nvSpPr>
            <p:cNvPr id="2054" name="TextBox 3"/>
            <p:cNvSpPr txBox="1">
              <a:spLocks noChangeArrowheads="1"/>
            </p:cNvSpPr>
            <p:nvPr/>
          </p:nvSpPr>
          <p:spPr bwMode="auto">
            <a:xfrm>
              <a:off x="416078" y="494483"/>
              <a:ext cx="9789806" cy="1169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1400" b="1" dirty="0" smtClean="0">
                  <a:solidFill>
                    <a:srgbClr val="000000"/>
                  </a:solidFill>
                  <a:latin typeface="Verdana" pitchFamily="34" charset="0"/>
                </a:rPr>
                <a:t>GCSE Mathematics Linear Route Map – Foundation Tier</a:t>
              </a:r>
            </a:p>
            <a:p>
              <a:pPr eaLnBrk="1" hangingPunct="1">
                <a:defRPr/>
              </a:pPr>
              <a:endParaRPr lang="en-GB" sz="1400" b="1" dirty="0" smtClean="0">
                <a:solidFill>
                  <a:srgbClr val="000000"/>
                </a:solidFill>
                <a:latin typeface="Verdana" pitchFamily="34" charset="0"/>
              </a:endParaRPr>
            </a:p>
            <a:p>
              <a:pPr eaLnBrk="1" hangingPunct="1">
                <a:defRPr/>
              </a:pPr>
              <a:r>
                <a:rPr lang="en-GB" sz="1400" dirty="0" smtClean="0">
                  <a:solidFill>
                    <a:srgbClr val="000000"/>
                  </a:solidFill>
                  <a:latin typeface="Verdana" pitchFamily="34" charset="0"/>
                </a:rPr>
                <a:t> </a:t>
              </a:r>
            </a:p>
            <a:p>
              <a:pPr eaLnBrk="1" hangingPunct="1">
                <a:defRPr/>
              </a:pPr>
              <a:r>
                <a:rPr lang="en-GB" sz="1400" dirty="0" smtClean="0">
                  <a:solidFill>
                    <a:srgbClr val="000000"/>
                  </a:solidFill>
                  <a:latin typeface="Verdana" pitchFamily="34" charset="0"/>
                </a:rPr>
                <a:t> </a:t>
              </a:r>
            </a:p>
            <a:p>
              <a:pPr eaLnBrk="1" hangingPunct="1">
                <a:defRPr/>
              </a:pPr>
              <a:r>
                <a:rPr lang="en-GB" sz="1400" dirty="0" smtClean="0">
                  <a:solidFill>
                    <a:srgbClr val="000000"/>
                  </a:solidFill>
                  <a:latin typeface="Verdana" pitchFamily="34" charset="0"/>
                </a:rPr>
                <a:t>	</a:t>
              </a:r>
            </a:p>
          </p:txBody>
        </p:sp>
        <p:sp>
          <p:nvSpPr>
            <p:cNvPr id="5" name="Round Diagonal Corner Rectangle 4">
              <a:hlinkClick r:id="rId3" action="ppaction://hlinksldjump"/>
            </p:cNvPr>
            <p:cNvSpPr>
              <a:spLocks/>
            </p:cNvSpPr>
            <p:nvPr/>
          </p:nvSpPr>
          <p:spPr>
            <a:xfrm>
              <a:off x="1136780" y="3662080"/>
              <a:ext cx="1008031" cy="657006"/>
            </a:xfrm>
            <a:prstGeom prst="round2DiagRect">
              <a:avLst/>
            </a:prstGeom>
            <a:solidFill>
              <a:srgbClr val="3B5AF7"/>
            </a:solidFill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41062" tIns="52150" rIns="39600" bIns="52150"/>
            <a:lstStyle/>
            <a:p>
              <a:pPr defTabSz="104207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9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rPr>
                <a:t>Topic</a:t>
              </a:r>
            </a:p>
          </p:txBody>
        </p:sp>
        <p:sp>
          <p:nvSpPr>
            <p:cNvPr id="6" name="Round Diagonal Corner Rectangle 5">
              <a:hlinkClick r:id="rId4" action="ppaction://hlinksldjump"/>
            </p:cNvPr>
            <p:cNvSpPr>
              <a:spLocks/>
            </p:cNvSpPr>
            <p:nvPr/>
          </p:nvSpPr>
          <p:spPr>
            <a:xfrm>
              <a:off x="4376767" y="3662080"/>
              <a:ext cx="961995" cy="657006"/>
            </a:xfrm>
            <a:prstGeom prst="round2DiagRect">
              <a:avLst/>
            </a:prstGeom>
            <a:solidFill>
              <a:srgbClr val="00B050"/>
            </a:solidFill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41062" tIns="52150" rIns="39600" bIns="52150"/>
            <a:lstStyle/>
            <a:p>
              <a:pPr defTabSz="104207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9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rPr>
                <a:t>Topic</a:t>
              </a:r>
            </a:p>
          </p:txBody>
        </p:sp>
        <p:sp>
          <p:nvSpPr>
            <p:cNvPr id="7" name="Round Diagonal Corner Rectangle 6">
              <a:hlinkClick r:id="rId5" action="ppaction://hlinksldjump"/>
            </p:cNvPr>
            <p:cNvSpPr>
              <a:spLocks/>
            </p:cNvSpPr>
            <p:nvPr/>
          </p:nvSpPr>
          <p:spPr>
            <a:xfrm>
              <a:off x="2719469" y="3662080"/>
              <a:ext cx="961995" cy="657006"/>
            </a:xfrm>
            <a:prstGeom prst="round2DiagRect">
              <a:avLst/>
            </a:prstGeom>
            <a:solidFill>
              <a:srgbClr val="FF0000"/>
            </a:solidFill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41062" tIns="52150" rIns="39600" bIns="52150"/>
            <a:lstStyle/>
            <a:p>
              <a:pPr defTabSz="104207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9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rPr>
                <a:t>Topic</a:t>
              </a:r>
            </a:p>
          </p:txBody>
        </p:sp>
        <p:sp>
          <p:nvSpPr>
            <p:cNvPr id="2058" name="TextBox 7"/>
            <p:cNvSpPr txBox="1">
              <a:spLocks noChangeArrowheads="1"/>
            </p:cNvSpPr>
            <p:nvPr/>
          </p:nvSpPr>
          <p:spPr bwMode="auto">
            <a:xfrm>
              <a:off x="1243140" y="3276446"/>
              <a:ext cx="760120" cy="246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1000" b="1" dirty="0" smtClean="0">
                  <a:solidFill>
                    <a:srgbClr val="000000"/>
                  </a:solidFill>
                  <a:latin typeface="Verdana" pitchFamily="34" charset="0"/>
                </a:rPr>
                <a:t>Number</a:t>
              </a:r>
            </a:p>
          </p:txBody>
        </p:sp>
        <p:sp>
          <p:nvSpPr>
            <p:cNvPr id="2059" name="TextBox 8"/>
            <p:cNvSpPr txBox="1">
              <a:spLocks noChangeArrowheads="1"/>
            </p:cNvSpPr>
            <p:nvPr/>
          </p:nvSpPr>
          <p:spPr bwMode="auto">
            <a:xfrm>
              <a:off x="2825828" y="3276446"/>
              <a:ext cx="740885" cy="246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1000" b="1" dirty="0" smtClean="0">
                  <a:solidFill>
                    <a:srgbClr val="000000"/>
                  </a:solidFill>
                  <a:latin typeface="Verdana" pitchFamily="34" charset="0"/>
                </a:rPr>
                <a:t>Algebra</a:t>
              </a:r>
            </a:p>
          </p:txBody>
        </p:sp>
        <p:sp>
          <p:nvSpPr>
            <p:cNvPr id="2060" name="TextBox 9"/>
            <p:cNvSpPr txBox="1">
              <a:spLocks noChangeArrowheads="1"/>
            </p:cNvSpPr>
            <p:nvPr/>
          </p:nvSpPr>
          <p:spPr bwMode="auto">
            <a:xfrm>
              <a:off x="4303744" y="3230423"/>
              <a:ext cx="1225512" cy="407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1000" b="1" dirty="0" smtClean="0">
                  <a:solidFill>
                    <a:srgbClr val="000000"/>
                  </a:solidFill>
                  <a:latin typeface="Verdana" pitchFamily="34" charset="0"/>
                </a:rPr>
                <a:t>Geometry &amp; Measures</a:t>
              </a:r>
            </a:p>
          </p:txBody>
        </p:sp>
      </p:grpSp>
      <p:sp>
        <p:nvSpPr>
          <p:cNvPr id="11" name="Round Diagonal Corner Rectangle 10">
            <a:hlinkClick r:id="rId6" action="ppaction://hlinksldjump"/>
          </p:cNvPr>
          <p:cNvSpPr>
            <a:spLocks/>
          </p:cNvSpPr>
          <p:nvPr userDrawn="1"/>
        </p:nvSpPr>
        <p:spPr bwMode="auto">
          <a:xfrm>
            <a:off x="6067429" y="3708405"/>
            <a:ext cx="960438" cy="657225"/>
          </a:xfrm>
          <a:prstGeom prst="round2DiagRect">
            <a:avLst/>
          </a:prstGeom>
          <a:solidFill>
            <a:schemeClr val="accent1"/>
          </a:solidFill>
          <a:ln w="158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Topic</a:t>
            </a:r>
          </a:p>
        </p:txBody>
      </p:sp>
      <p:sp>
        <p:nvSpPr>
          <p:cNvPr id="2053" name="TextBox 11"/>
          <p:cNvSpPr txBox="1">
            <a:spLocks noChangeArrowheads="1"/>
          </p:cNvSpPr>
          <p:nvPr userDrawn="1"/>
        </p:nvSpPr>
        <p:spPr bwMode="auto">
          <a:xfrm>
            <a:off x="6138866" y="3348037"/>
            <a:ext cx="10080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0" tIns="45680" rIns="91360" bIns="4568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>
                <a:solidFill>
                  <a:srgbClr val="000000"/>
                </a:solidFill>
                <a:latin typeface="Verdana" pitchFamily="34" charset="0"/>
              </a:rPr>
              <a:t>Statistics</a:t>
            </a:r>
          </a:p>
        </p:txBody>
      </p:sp>
      <p:pic>
        <p:nvPicPr>
          <p:cNvPr id="2" name="Picture 12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802689" y="244475"/>
            <a:ext cx="16859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hf hdr="0" ftr="0" dt="0"/>
  <p:txStyles>
    <p:titleStyle>
      <a:lvl1pPr algn="ctr" defTabSz="1042068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4206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defTabSz="104206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defTabSz="104206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defTabSz="104206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456798" algn="ctr" defTabSz="104206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913592" algn="ctr" defTabSz="104206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370390" algn="ctr" defTabSz="104206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1827187" algn="ctr" defTabSz="104206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180" indent="-390180" algn="l" defTabSz="104206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5391" indent="-325152" algn="l" defTabSz="104206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189" indent="-260120" algn="l" defTabSz="104206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2429" indent="-260120" algn="l" defTabSz="104206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4255" indent="-260120" algn="l" defTabSz="104206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5700" indent="-260518" algn="l" defTabSz="10420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6736" indent="-260518" algn="l" defTabSz="10420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7775" indent="-260518" algn="l" defTabSz="10420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8809" indent="-260518" algn="l" defTabSz="10420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036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074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109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144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182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221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7254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8290" algn="l" defTabSz="10420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065218"/>
            <a:ext cx="10693400" cy="6496050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tabLst>
                <a:tab pos="2956491" algn="l"/>
              </a:tabLst>
              <a:defRPr/>
            </a:pP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9809827" y="7191931"/>
            <a:ext cx="877002" cy="338473"/>
          </a:xfrm>
          <a:prstGeom prst="rect">
            <a:avLst/>
          </a:prstGeom>
          <a:noFill/>
        </p:spPr>
        <p:txBody>
          <a:bodyPr wrap="none" lIns="91360" tIns="45680" rIns="91360" bIns="45680">
            <a:spAutoFit/>
          </a:bodyPr>
          <a:lstStyle/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rgbClr val="FF0000">
                    <a:alpha val="25000"/>
                  </a:srgbClr>
                </a:solidFill>
                <a:latin typeface="Verdana" pitchFamily="34" charset="0"/>
              </a:rPr>
              <a:t>Unit 3</a:t>
            </a:r>
          </a:p>
        </p:txBody>
      </p:sp>
      <p:sp>
        <p:nvSpPr>
          <p:cNvPr id="23" name="Rounded Rectangle 22">
            <a:hlinkClick r:id="rId3" action="ppaction://hlinksldjump"/>
          </p:cNvPr>
          <p:cNvSpPr/>
          <p:nvPr/>
        </p:nvSpPr>
        <p:spPr>
          <a:xfrm>
            <a:off x="540690" y="7108721"/>
            <a:ext cx="2143140" cy="285752"/>
          </a:xfrm>
          <a:prstGeom prst="roundRect">
            <a:avLst/>
          </a:prstGeom>
          <a:gradFill>
            <a:gsLst>
              <a:gs pos="0">
                <a:srgbClr val="FF0000"/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Return to Routemap</a:t>
            </a:r>
          </a:p>
        </p:txBody>
      </p:sp>
      <p:pic>
        <p:nvPicPr>
          <p:cNvPr id="3079" name="Picture 5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75716" y="180975"/>
            <a:ext cx="168592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679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359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039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718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598" indent="-34259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295" indent="-28549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991" indent="-228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788" indent="-228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586" indent="-228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381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179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977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72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98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92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90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87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84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82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77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73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065218"/>
            <a:ext cx="10693400" cy="6496050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tabLst>
                <a:tab pos="2956491" algn="l"/>
              </a:tabLst>
              <a:defRPr/>
            </a:pP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9809827" y="7191931"/>
            <a:ext cx="877002" cy="338473"/>
          </a:xfrm>
          <a:prstGeom prst="rect">
            <a:avLst/>
          </a:prstGeom>
          <a:noFill/>
        </p:spPr>
        <p:txBody>
          <a:bodyPr wrap="none" lIns="91360" tIns="45680" rIns="91360" bIns="45680">
            <a:spAutoFit/>
          </a:bodyPr>
          <a:lstStyle/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rgbClr val="FF0000">
                    <a:alpha val="25000"/>
                  </a:srgbClr>
                </a:solidFill>
                <a:latin typeface="Verdana" pitchFamily="34" charset="0"/>
              </a:rPr>
              <a:t>Unit 3</a:t>
            </a:r>
          </a:p>
        </p:txBody>
      </p:sp>
      <p:sp>
        <p:nvSpPr>
          <p:cNvPr id="23" name="Rounded Rectangle 22">
            <a:hlinkClick r:id="rId3" action="ppaction://hlinksldjump"/>
          </p:cNvPr>
          <p:cNvSpPr/>
          <p:nvPr/>
        </p:nvSpPr>
        <p:spPr>
          <a:xfrm>
            <a:off x="540690" y="7108721"/>
            <a:ext cx="2143140" cy="285752"/>
          </a:xfrm>
          <a:prstGeom prst="roundRect">
            <a:avLst/>
          </a:prstGeom>
          <a:gradFill>
            <a:gsLst>
              <a:gs pos="0">
                <a:srgbClr val="FF0000"/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Return to Routemap</a:t>
            </a:r>
          </a:p>
        </p:txBody>
      </p:sp>
      <p:pic>
        <p:nvPicPr>
          <p:cNvPr id="4103" name="Picture 5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02689" y="180975"/>
            <a:ext cx="168592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679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359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039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718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598" indent="-34259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295" indent="-28549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991" indent="-228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788" indent="-228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586" indent="-228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381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179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977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72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98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92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90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87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84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82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77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73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065218"/>
            <a:ext cx="10693400" cy="6496050"/>
          </a:xfrm>
          <a:prstGeom prst="rect">
            <a:avLst/>
          </a:prstGeom>
          <a:solidFill>
            <a:srgbClr val="00B05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tabLst>
                <a:tab pos="2956491" algn="l"/>
              </a:tabLst>
              <a:defRPr/>
            </a:pP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9809827" y="7191931"/>
            <a:ext cx="877002" cy="338473"/>
          </a:xfrm>
          <a:prstGeom prst="rect">
            <a:avLst/>
          </a:prstGeom>
          <a:noFill/>
        </p:spPr>
        <p:txBody>
          <a:bodyPr wrap="none" lIns="91360" tIns="45680" rIns="91360" bIns="45680">
            <a:spAutoFit/>
          </a:bodyPr>
          <a:lstStyle/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rgbClr val="00B050">
                    <a:alpha val="25000"/>
                  </a:srgbClr>
                </a:solidFill>
                <a:latin typeface="Verdana" pitchFamily="34" charset="0"/>
              </a:rPr>
              <a:t>Unit 1</a:t>
            </a:r>
          </a:p>
        </p:txBody>
      </p:sp>
      <p:sp>
        <p:nvSpPr>
          <p:cNvPr id="5" name="Rounded Rectangle 4">
            <a:hlinkClick r:id="rId3" action="ppaction://hlinksldjump"/>
          </p:cNvPr>
          <p:cNvSpPr/>
          <p:nvPr/>
        </p:nvSpPr>
        <p:spPr>
          <a:xfrm>
            <a:off x="540690" y="7108721"/>
            <a:ext cx="2143140" cy="285752"/>
          </a:xfrm>
          <a:prstGeom prst="roundRect">
            <a:avLst/>
          </a:pr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Return to Routemap</a:t>
            </a:r>
          </a:p>
        </p:txBody>
      </p:sp>
      <p:pic>
        <p:nvPicPr>
          <p:cNvPr id="5127" name="Picture 5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02689" y="180975"/>
            <a:ext cx="168592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679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359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039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718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598" indent="-34259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295" indent="-28549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991" indent="-228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788" indent="-228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586" indent="-228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381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179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977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72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98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92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90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87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84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82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77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73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065218"/>
            <a:ext cx="10693400" cy="6496050"/>
          </a:xfrm>
          <a:prstGeom prst="rect">
            <a:avLst/>
          </a:prstGeom>
          <a:solidFill>
            <a:srgbClr val="3B5AF7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tabLst>
                <a:tab pos="2956491" algn="l"/>
              </a:tabLst>
              <a:defRPr/>
            </a:pPr>
            <a:endParaRPr lang="en-GB" dirty="0"/>
          </a:p>
        </p:txBody>
      </p:sp>
      <p:sp>
        <p:nvSpPr>
          <p:cNvPr id="5" name="Rounded Rectangle 4">
            <a:hlinkClick r:id="rId3" action="ppaction://hlinksldjump"/>
          </p:cNvPr>
          <p:cNvSpPr/>
          <p:nvPr/>
        </p:nvSpPr>
        <p:spPr>
          <a:xfrm>
            <a:off x="540690" y="7108721"/>
            <a:ext cx="2143140" cy="285752"/>
          </a:xfrm>
          <a:prstGeom prst="roundRect">
            <a:avLst/>
          </a:prstGeom>
          <a:solidFill>
            <a:srgbClr val="3B5AF7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Return to Routemap</a:t>
            </a:r>
          </a:p>
        </p:txBody>
      </p:sp>
      <p:pic>
        <p:nvPicPr>
          <p:cNvPr id="6150" name="Picture 5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02689" y="180975"/>
            <a:ext cx="168592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679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359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039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718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598" indent="-34259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295" indent="-28549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991" indent="-228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788" indent="-228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586" indent="-228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381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179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977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72" indent="-228400" algn="l" defTabSz="91359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98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92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90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87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84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82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77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73" algn="l" defTabSz="9135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2"/>
            <a:ext cx="9624060" cy="1260211"/>
          </a:xfrm>
          <a:prstGeom prst="rect">
            <a:avLst/>
          </a:prstGeom>
        </p:spPr>
        <p:txBody>
          <a:bodyPr vert="horz" lIns="104196" tIns="52098" rIns="104196" bIns="5209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196" tIns="52098" rIns="104196" bIns="5209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1" y="7008178"/>
            <a:ext cx="2495127" cy="402567"/>
          </a:xfrm>
          <a:prstGeom prst="rect">
            <a:avLst/>
          </a:prstGeom>
        </p:spPr>
        <p:txBody>
          <a:bodyPr vert="horz" lIns="104196" tIns="52098" rIns="104196" bIns="52098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582" y="7008178"/>
            <a:ext cx="3386243" cy="402567"/>
          </a:xfrm>
          <a:prstGeom prst="rect">
            <a:avLst/>
          </a:prstGeom>
        </p:spPr>
        <p:txBody>
          <a:bodyPr vert="horz" lIns="104196" tIns="52098" rIns="104196" bIns="52098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3603" y="7008178"/>
            <a:ext cx="2495127" cy="402567"/>
          </a:xfrm>
          <a:prstGeom prst="rect">
            <a:avLst/>
          </a:prstGeom>
        </p:spPr>
        <p:txBody>
          <a:bodyPr vert="horz" lIns="104196" tIns="52098" rIns="104196" bIns="52098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4"/>
          <p:cNvSpPr txBox="1">
            <a:spLocks noChangeArrowheads="1"/>
          </p:cNvSpPr>
          <p:nvPr userDrawn="1"/>
        </p:nvSpPr>
        <p:spPr bwMode="auto">
          <a:xfrm>
            <a:off x="125419" y="1155633"/>
            <a:ext cx="4103687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SEPTEMBER</a:t>
            </a:r>
          </a:p>
        </p:txBody>
      </p:sp>
      <p:sp>
        <p:nvSpPr>
          <p:cNvPr id="8" name="TextBox 5"/>
          <p:cNvSpPr txBox="1">
            <a:spLocks noChangeArrowheads="1"/>
          </p:cNvSpPr>
          <p:nvPr userDrawn="1"/>
        </p:nvSpPr>
        <p:spPr bwMode="auto">
          <a:xfrm>
            <a:off x="4211644" y="1154838"/>
            <a:ext cx="4645025" cy="24620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>
                <a:solidFill>
                  <a:schemeClr val="bg1"/>
                </a:solidFill>
              </a:rPr>
              <a:t>OCTOBER</a:t>
            </a: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8856666" y="1154838"/>
            <a:ext cx="1709737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NOVEMBER</a:t>
            </a:r>
          </a:p>
        </p:txBody>
      </p:sp>
      <p:sp>
        <p:nvSpPr>
          <p:cNvPr id="10" name="TextBox 8"/>
          <p:cNvSpPr txBox="1">
            <a:spLocks noChangeArrowheads="1"/>
          </p:cNvSpPr>
          <p:nvPr userDrawn="1"/>
        </p:nvSpPr>
        <p:spPr bwMode="auto">
          <a:xfrm>
            <a:off x="107950" y="2343082"/>
            <a:ext cx="2700338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NOVEMBER</a:t>
            </a:r>
          </a:p>
        </p:txBody>
      </p:sp>
      <p:sp>
        <p:nvSpPr>
          <p:cNvPr id="11" name="TextBox 9"/>
          <p:cNvSpPr txBox="1">
            <a:spLocks noChangeArrowheads="1"/>
          </p:cNvSpPr>
          <p:nvPr userDrawn="1"/>
        </p:nvSpPr>
        <p:spPr bwMode="auto">
          <a:xfrm>
            <a:off x="2808289" y="2343082"/>
            <a:ext cx="4498976" cy="24620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>
                <a:solidFill>
                  <a:schemeClr val="bg1"/>
                </a:solidFill>
              </a:rPr>
              <a:t>DECEMBER</a:t>
            </a:r>
          </a:p>
        </p:txBody>
      </p:sp>
      <p:sp>
        <p:nvSpPr>
          <p:cNvPr id="12" name="TextBox 10"/>
          <p:cNvSpPr txBox="1">
            <a:spLocks noChangeArrowheads="1"/>
          </p:cNvSpPr>
          <p:nvPr userDrawn="1"/>
        </p:nvSpPr>
        <p:spPr bwMode="auto">
          <a:xfrm>
            <a:off x="7289800" y="2343082"/>
            <a:ext cx="3276600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JANUARY</a:t>
            </a:r>
          </a:p>
        </p:txBody>
      </p:sp>
      <p:sp>
        <p:nvSpPr>
          <p:cNvPr id="13" name="TextBox 11"/>
          <p:cNvSpPr txBox="1">
            <a:spLocks noChangeArrowheads="1"/>
          </p:cNvSpPr>
          <p:nvPr userDrawn="1"/>
        </p:nvSpPr>
        <p:spPr bwMode="auto">
          <a:xfrm>
            <a:off x="125419" y="3530530"/>
            <a:ext cx="1260475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JANUARY</a:t>
            </a:r>
          </a:p>
        </p:txBody>
      </p:sp>
      <p:sp>
        <p:nvSpPr>
          <p:cNvPr id="14" name="TextBox 12"/>
          <p:cNvSpPr txBox="1">
            <a:spLocks noChangeArrowheads="1"/>
          </p:cNvSpPr>
          <p:nvPr userDrawn="1"/>
        </p:nvSpPr>
        <p:spPr bwMode="auto">
          <a:xfrm>
            <a:off x="1368425" y="3530530"/>
            <a:ext cx="4175125" cy="24620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>
                <a:solidFill>
                  <a:schemeClr val="bg1"/>
                </a:solidFill>
              </a:rPr>
              <a:t>FEBRUARY</a:t>
            </a:r>
          </a:p>
        </p:txBody>
      </p:sp>
      <p:sp>
        <p:nvSpPr>
          <p:cNvPr id="15" name="TextBox 13"/>
          <p:cNvSpPr txBox="1">
            <a:spLocks noChangeArrowheads="1"/>
          </p:cNvSpPr>
          <p:nvPr userDrawn="1"/>
        </p:nvSpPr>
        <p:spPr bwMode="auto">
          <a:xfrm>
            <a:off x="5543550" y="3530530"/>
            <a:ext cx="4500563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MARCH</a:t>
            </a:r>
          </a:p>
        </p:txBody>
      </p:sp>
      <p:sp>
        <p:nvSpPr>
          <p:cNvPr id="16" name="TextBox 14"/>
          <p:cNvSpPr txBox="1">
            <a:spLocks noChangeArrowheads="1"/>
          </p:cNvSpPr>
          <p:nvPr userDrawn="1"/>
        </p:nvSpPr>
        <p:spPr bwMode="auto">
          <a:xfrm>
            <a:off x="10044119" y="3531326"/>
            <a:ext cx="522287" cy="24620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sz="1000" b="1" dirty="0" smtClean="0">
              <a:solidFill>
                <a:schemeClr val="bg1"/>
              </a:solidFill>
            </a:endParaRPr>
          </a:p>
        </p:txBody>
      </p:sp>
      <p:sp>
        <p:nvSpPr>
          <p:cNvPr id="17" name="TextBox 15"/>
          <p:cNvSpPr txBox="1">
            <a:spLocks noChangeArrowheads="1"/>
          </p:cNvSpPr>
          <p:nvPr userDrawn="1"/>
        </p:nvSpPr>
        <p:spPr bwMode="auto">
          <a:xfrm>
            <a:off x="125414" y="4737031"/>
            <a:ext cx="3816350" cy="24620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>
                <a:solidFill>
                  <a:schemeClr val="bg1"/>
                </a:solidFill>
              </a:rPr>
              <a:t>APRIL</a:t>
            </a:r>
          </a:p>
        </p:txBody>
      </p:sp>
      <p:sp>
        <p:nvSpPr>
          <p:cNvPr id="18" name="TextBox 16"/>
          <p:cNvSpPr txBox="1">
            <a:spLocks noChangeArrowheads="1"/>
          </p:cNvSpPr>
          <p:nvPr userDrawn="1"/>
        </p:nvSpPr>
        <p:spPr bwMode="auto">
          <a:xfrm>
            <a:off x="3924300" y="4737031"/>
            <a:ext cx="4498976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MAY</a:t>
            </a:r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8423281" y="4737031"/>
            <a:ext cx="2124075" cy="24620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>
                <a:solidFill>
                  <a:schemeClr val="bg1"/>
                </a:solidFill>
              </a:rPr>
              <a:t>JUNE</a:t>
            </a:r>
          </a:p>
        </p:txBody>
      </p:sp>
      <p:sp>
        <p:nvSpPr>
          <p:cNvPr id="20" name="TextBox 18"/>
          <p:cNvSpPr txBox="1">
            <a:spLocks noChangeArrowheads="1"/>
          </p:cNvSpPr>
          <p:nvPr userDrawn="1"/>
        </p:nvSpPr>
        <p:spPr bwMode="auto">
          <a:xfrm>
            <a:off x="107956" y="5942737"/>
            <a:ext cx="2339975" cy="24620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>
                <a:solidFill>
                  <a:schemeClr val="bg1"/>
                </a:solidFill>
              </a:rPr>
              <a:t>JUNE</a:t>
            </a:r>
          </a:p>
        </p:txBody>
      </p:sp>
      <p:sp>
        <p:nvSpPr>
          <p:cNvPr id="21" name="TextBox 19"/>
          <p:cNvSpPr txBox="1">
            <a:spLocks noChangeArrowheads="1"/>
          </p:cNvSpPr>
          <p:nvPr userDrawn="1"/>
        </p:nvSpPr>
        <p:spPr bwMode="auto">
          <a:xfrm>
            <a:off x="2411413" y="5942737"/>
            <a:ext cx="2916237" cy="246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60" tIns="45680" rIns="91360" bIns="45680" anchor="ctr" anchorCtr="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 smtClean="0"/>
              <a:t>JULY</a:t>
            </a:r>
          </a:p>
        </p:txBody>
      </p:sp>
      <p:pic>
        <p:nvPicPr>
          <p:cNvPr id="22" name="Picture 19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867779" y="180975"/>
            <a:ext cx="168592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4644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ctr" defTabSz="104195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731" indent="-390731" algn="l" defTabSz="1041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586" indent="-325613" algn="l" defTabSz="1041952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440" indent="-260488" algn="l" defTabSz="1041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3417" indent="-260488" algn="l" defTabSz="10419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4392" indent="-260488" algn="l" defTabSz="1041952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5369" indent="-260488" algn="l" defTabSz="1041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6344" indent="-260488" algn="l" defTabSz="1041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7322" indent="-260488" algn="l" defTabSz="1041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8298" indent="-260488" algn="l" defTabSz="1041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976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1952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928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3905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4880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857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6834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7808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2"/>
            <a:ext cx="9624060" cy="1260211"/>
          </a:xfrm>
          <a:prstGeom prst="rect">
            <a:avLst/>
          </a:prstGeom>
        </p:spPr>
        <p:txBody>
          <a:bodyPr vert="horz" lIns="104196" tIns="52098" rIns="104196" bIns="5209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196" tIns="52098" rIns="104196" bIns="5209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1" y="7008178"/>
            <a:ext cx="2495127" cy="402567"/>
          </a:xfrm>
          <a:prstGeom prst="rect">
            <a:avLst/>
          </a:prstGeom>
        </p:spPr>
        <p:txBody>
          <a:bodyPr vert="horz" lIns="104196" tIns="52098" rIns="104196" bIns="52098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574D7-BCED-4E8B-B3E2-C24FB8609E5F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582" y="7008178"/>
            <a:ext cx="3386243" cy="402567"/>
          </a:xfrm>
          <a:prstGeom prst="rect">
            <a:avLst/>
          </a:prstGeom>
        </p:spPr>
        <p:txBody>
          <a:bodyPr vert="horz" lIns="104196" tIns="52098" rIns="104196" bIns="52098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3603" y="7008178"/>
            <a:ext cx="2495127" cy="402567"/>
          </a:xfrm>
          <a:prstGeom prst="rect">
            <a:avLst/>
          </a:prstGeom>
        </p:spPr>
        <p:txBody>
          <a:bodyPr vert="horz" lIns="104196" tIns="52098" rIns="104196" bIns="52098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BC32C-E7AA-41FE-B169-CC4358ABAD3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802689" y="180975"/>
            <a:ext cx="168592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4644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ctr" defTabSz="104195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731" indent="-390731" algn="l" defTabSz="1041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586" indent="-325613" algn="l" defTabSz="1041952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440" indent="-260488" algn="l" defTabSz="1041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3417" indent="-260488" algn="l" defTabSz="10419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4392" indent="-260488" algn="l" defTabSz="1041952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5369" indent="-260488" algn="l" defTabSz="1041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6344" indent="-260488" algn="l" defTabSz="1041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7322" indent="-260488" algn="l" defTabSz="1041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8298" indent="-260488" algn="l" defTabSz="1041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976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1952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928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3905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4880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857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6834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7808" algn="l" defTabSz="104195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3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hyperlink" Target="http://allaboutmaths.aqa.org.uk/index.asp?CurrMenu=182" TargetMode="External"/><Relationship Id="rId1" Type="http://schemas.openxmlformats.org/officeDocument/2006/relationships/slideLayout" Target="../slideLayouts/slideLayout3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allaboutmaths.aqa.org.uk/index.asp?CurrMenu=182" TargetMode="External"/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allaboutmaths.aqa.org.uk/index.asp?CurrMenu=182" TargetMode="External"/><Relationship Id="rId1" Type="http://schemas.openxmlformats.org/officeDocument/2006/relationships/slideLayout" Target="../slideLayouts/slideLayout3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slide" Target="slide10.xml"/><Relationship Id="rId18" Type="http://schemas.openxmlformats.org/officeDocument/2006/relationships/slide" Target="slide6.xml"/><Relationship Id="rId26" Type="http://schemas.openxmlformats.org/officeDocument/2006/relationships/slide" Target="slide38.xml"/><Relationship Id="rId3" Type="http://schemas.openxmlformats.org/officeDocument/2006/relationships/slide" Target="slide7.xml"/><Relationship Id="rId21" Type="http://schemas.openxmlformats.org/officeDocument/2006/relationships/slide" Target="slide16.xml"/><Relationship Id="rId7" Type="http://schemas.openxmlformats.org/officeDocument/2006/relationships/slide" Target="slide12.xml"/><Relationship Id="rId12" Type="http://schemas.openxmlformats.org/officeDocument/2006/relationships/slide" Target="slide14.xml"/><Relationship Id="rId17" Type="http://schemas.openxmlformats.org/officeDocument/2006/relationships/slide" Target="slide21.xml"/><Relationship Id="rId25" Type="http://schemas.openxmlformats.org/officeDocument/2006/relationships/slide" Target="slide24.xml"/><Relationship Id="rId2" Type="http://schemas.openxmlformats.org/officeDocument/2006/relationships/slide" Target="slide11.xml"/><Relationship Id="rId16" Type="http://schemas.openxmlformats.org/officeDocument/2006/relationships/slide" Target="slide18.xml"/><Relationship Id="rId20" Type="http://schemas.openxmlformats.org/officeDocument/2006/relationships/slide" Target="slide30.xml"/><Relationship Id="rId1" Type="http://schemas.openxmlformats.org/officeDocument/2006/relationships/slideLayout" Target="../slideLayouts/slideLayout21.xml"/><Relationship Id="rId6" Type="http://schemas.openxmlformats.org/officeDocument/2006/relationships/slide" Target="slide29.xml"/><Relationship Id="rId11" Type="http://schemas.openxmlformats.org/officeDocument/2006/relationships/slide" Target="slide22.xml"/><Relationship Id="rId24" Type="http://schemas.openxmlformats.org/officeDocument/2006/relationships/slide" Target="slide28.xml"/><Relationship Id="rId5" Type="http://schemas.openxmlformats.org/officeDocument/2006/relationships/slide" Target="slide8.xml"/><Relationship Id="rId15" Type="http://schemas.openxmlformats.org/officeDocument/2006/relationships/slide" Target="slide23.xml"/><Relationship Id="rId23" Type="http://schemas.openxmlformats.org/officeDocument/2006/relationships/slide" Target="slide27.xml"/><Relationship Id="rId10" Type="http://schemas.openxmlformats.org/officeDocument/2006/relationships/slide" Target="slide25.xml"/><Relationship Id="rId19" Type="http://schemas.openxmlformats.org/officeDocument/2006/relationships/slide" Target="slide13.xml"/><Relationship Id="rId4" Type="http://schemas.openxmlformats.org/officeDocument/2006/relationships/slide" Target="slide15.xml"/><Relationship Id="rId9" Type="http://schemas.openxmlformats.org/officeDocument/2006/relationships/slide" Target="slide4.xml"/><Relationship Id="rId14" Type="http://schemas.openxmlformats.org/officeDocument/2006/relationships/slide" Target="slide5.xml"/><Relationship Id="rId22" Type="http://schemas.openxmlformats.org/officeDocument/2006/relationships/slide" Target="slide2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3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4.xml"/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13" Type="http://schemas.openxmlformats.org/officeDocument/2006/relationships/slide" Target="slide45.xml"/><Relationship Id="rId3" Type="http://schemas.openxmlformats.org/officeDocument/2006/relationships/slide" Target="slide3.xml"/><Relationship Id="rId7" Type="http://schemas.openxmlformats.org/officeDocument/2006/relationships/slide" Target="slide38.xml"/><Relationship Id="rId12" Type="http://schemas.openxmlformats.org/officeDocument/2006/relationships/slide" Target="slide32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21.xml"/><Relationship Id="rId6" Type="http://schemas.openxmlformats.org/officeDocument/2006/relationships/slide" Target="slide37.xml"/><Relationship Id="rId11" Type="http://schemas.openxmlformats.org/officeDocument/2006/relationships/slide" Target="slide42.xml"/><Relationship Id="rId5" Type="http://schemas.openxmlformats.org/officeDocument/2006/relationships/slide" Target="slide43.xml"/><Relationship Id="rId10" Type="http://schemas.openxmlformats.org/officeDocument/2006/relationships/slide" Target="slide39.xml"/><Relationship Id="rId4" Type="http://schemas.openxmlformats.org/officeDocument/2006/relationships/slide" Target="slide44.xml"/><Relationship Id="rId9" Type="http://schemas.openxmlformats.org/officeDocument/2006/relationships/slide" Target="slide34.xml"/><Relationship Id="rId14" Type="http://schemas.openxmlformats.org/officeDocument/2006/relationships/slide" Target="slide2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8188" y="3924647"/>
            <a:ext cx="5112568" cy="0"/>
          </a:xfrm>
          <a:prstGeom prst="line">
            <a:avLst/>
          </a:prstGeom>
          <a:ln w="38100">
            <a:solidFill>
              <a:srgbClr val="97999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26219" y="2700511"/>
            <a:ext cx="6119919" cy="1600357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r>
              <a:rPr lang="en-GB" sz="2800" b="1" dirty="0" smtClean="0">
                <a:solidFill>
                  <a:srgbClr val="C4D600"/>
                </a:solidFill>
                <a:latin typeface="Azo Sans Thin" pitchFamily="34" charset="0"/>
              </a:rPr>
              <a:t>INTERNATIONAL GCSE </a:t>
            </a:r>
          </a:p>
          <a:p>
            <a:r>
              <a:rPr lang="en-GB" sz="2800" b="1" dirty="0" smtClean="0">
                <a:solidFill>
                  <a:srgbClr val="97999B"/>
                </a:solidFill>
                <a:latin typeface="Azo Sans" pitchFamily="34" charset="0"/>
              </a:rPr>
              <a:t>MATHEMATICS</a:t>
            </a:r>
            <a:r>
              <a:rPr lang="en-GB" sz="2600" b="1" dirty="0" smtClean="0">
                <a:solidFill>
                  <a:srgbClr val="97999B"/>
                </a:solidFill>
              </a:rPr>
              <a:t> </a:t>
            </a:r>
            <a:r>
              <a:rPr lang="en-GB" sz="2600" dirty="0" smtClean="0"/>
              <a:t> </a:t>
            </a:r>
          </a:p>
          <a:p>
            <a:r>
              <a:rPr lang="en-GB" sz="1600" dirty="0">
                <a:solidFill>
                  <a:srgbClr val="97999B"/>
                </a:solidFill>
                <a:latin typeface="Azo Sans" pitchFamily="34" charset="0"/>
              </a:rPr>
              <a:t>2 year Core Tier</a:t>
            </a:r>
          </a:p>
          <a:p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1021520" y="4140671"/>
            <a:ext cx="410445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7999B"/>
                </a:solidFill>
                <a:latin typeface="Azo Sans" pitchFamily="34" charset="0"/>
              </a:rPr>
              <a:t>Route </a:t>
            </a:r>
            <a:r>
              <a:rPr lang="en-GB" sz="1400" dirty="0">
                <a:solidFill>
                  <a:srgbClr val="97999B"/>
                </a:solidFill>
                <a:latin typeface="Azo Sans" pitchFamily="34" charset="0"/>
              </a:rPr>
              <a:t>Map </a:t>
            </a:r>
          </a:p>
          <a:p>
            <a:r>
              <a:rPr lang="en-GB" sz="1200" dirty="0" smtClean="0">
                <a:solidFill>
                  <a:srgbClr val="97999B"/>
                </a:solidFill>
                <a:latin typeface="Azo Sans" pitchFamily="34" charset="0"/>
              </a:rPr>
              <a:t>(</a:t>
            </a:r>
            <a:r>
              <a:rPr lang="en-GB" sz="1200" dirty="0">
                <a:solidFill>
                  <a:srgbClr val="97999B"/>
                </a:solidFill>
                <a:latin typeface="Azo Sans" pitchFamily="34" charset="0"/>
              </a:rPr>
              <a:t>First assessment in 2018 specification)</a:t>
            </a:r>
            <a:endParaRPr lang="en-US" sz="1200" dirty="0">
              <a:solidFill>
                <a:srgbClr val="97999B"/>
              </a:solidFill>
              <a:latin typeface="Azo Sans" pitchFamily="34" charset="0"/>
            </a:endParaRPr>
          </a:p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236" y="0"/>
            <a:ext cx="1800000" cy="151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47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5326829"/>
                  </p:ext>
                </p:extLst>
              </p:nvPr>
            </p:nvGraphicFramePr>
            <p:xfrm>
              <a:off x="488949" y="1308624"/>
              <a:ext cx="9649072" cy="3767298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609278"/>
                    <a:gridCol w="5583410"/>
                    <a:gridCol w="3456384"/>
                  </a:tblGrid>
                  <a:tr h="455785">
                    <a:tc>
                      <a:txBody>
                        <a:bodyPr/>
                        <a:lstStyle/>
                        <a:p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2" marB="45712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7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content</a:t>
                          </a:r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:</a:t>
                          </a:r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2" marB="45712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 notes:</a:t>
                          </a:r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2" marB="45712" anchor="ctr"/>
                    </a:tc>
                  </a:tr>
                  <a:tr h="194351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Tx/>
                            <a:buNone/>
                          </a:pPr>
                          <a:r>
                            <a:rPr lang="en-GB" sz="2100" b="0" kern="1200" dirty="0" smtClean="0">
                              <a:solidFill>
                                <a:schemeClr val="dk1"/>
                              </a:solidFill>
                              <a:latin typeface="Arial"/>
                              <a:ea typeface="+mn-ea"/>
                              <a:cs typeface="Arial"/>
                            </a:rPr>
                            <a:t>A1</a:t>
                          </a:r>
                        </a:p>
                      </a:txBody>
                      <a:tcPr marT="45712" marB="45712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r>
                            <a:rPr lang="en-GB" sz="1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Use and interpret algebraic notation, including: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buFontTx/>
                            <a:buChar char="-"/>
                          </a:pPr>
                          <a:r>
                            <a:rPr lang="en-GB" sz="1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</a:t>
                          </a:r>
                          <a:r>
                            <a:rPr lang="en-GB" sz="1100" b="0" i="1" kern="120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ab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in place of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a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x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b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buFontTx/>
                            <a:buChar char="-"/>
                          </a:pP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3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y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in place of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y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+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y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+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y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and 3 x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y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buFontTx/>
                            <a:buChar char="-"/>
                          </a:pP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a</a:t>
                          </a:r>
                          <a:r>
                            <a:rPr lang="en-GB" sz="1100" b="0" kern="1200" baseline="300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2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in place of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a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x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a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,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a</a:t>
                          </a:r>
                          <a:r>
                            <a:rPr lang="en-GB" sz="1100" b="0" kern="1200" baseline="300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3 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in place of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a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x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a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x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a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,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a</a:t>
                          </a:r>
                          <a:r>
                            <a:rPr lang="en-GB" sz="1100" b="0" kern="1200" baseline="300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2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b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in place of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a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x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a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x </a:t>
                          </a:r>
                          <a:r>
                            <a:rPr lang="en-GB" sz="1100" b="0" i="1" kern="1200" baseline="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b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buFontTx/>
                            <a:buChar char="-"/>
                          </a:pP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ea typeface="+mn-ea"/>
                              <a:cs typeface="Arial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100" b="0" i="1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Arial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Arial" pitchFamily="34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GB" sz="1100" b="0" i="1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Arial" pitchFamily="34" charset="0"/>
                                    </a:rPr>
                                    <m:t>𝑏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100" b="0" kern="1200" baseline="-250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</a:t>
                          </a:r>
                          <a:r>
                            <a:rPr lang="en-GB" sz="1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in place of </a:t>
                          </a:r>
                          <a:r>
                            <a:rPr lang="en-GB" sz="1100" b="0" i="1" kern="120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a</a:t>
                          </a:r>
                          <a:r>
                            <a:rPr lang="en-GB" sz="1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</a:t>
                          </a:r>
                          <a:r>
                            <a:rPr lang="en-GB" sz="1100" b="0" kern="1200" dirty="0" smtClean="0">
                              <a:solidFill>
                                <a:schemeClr val="dk1"/>
                              </a:solidFill>
                              <a:latin typeface="Arial"/>
                              <a:ea typeface="+mn-ea"/>
                              <a:cs typeface="Arial"/>
                            </a:rPr>
                            <a:t>÷ </a:t>
                          </a:r>
                          <a:r>
                            <a:rPr lang="en-GB" sz="1100" b="0" i="1" kern="1200" dirty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b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buFontTx/>
                            <a:buChar char="-"/>
                          </a:pP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/>
                              <a:ea typeface="+mn-ea"/>
                              <a:cs typeface="Arial"/>
                            </a:rPr>
                            <a:t> </a:t>
                          </a:r>
                          <a:r>
                            <a:rPr lang="en-GB" sz="1100" b="0" kern="1200" dirty="0" smtClean="0">
                              <a:solidFill>
                                <a:schemeClr val="dk1"/>
                              </a:solidFill>
                              <a:latin typeface="Arial"/>
                              <a:ea typeface="+mn-ea"/>
                              <a:cs typeface="Arial"/>
                            </a:rPr>
                            <a:t>coefficients written as fractions rather than decimals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buFontTx/>
                            <a:buChar char="-"/>
                          </a:pPr>
                          <a:r>
                            <a:rPr lang="en-GB" sz="1100" b="0" kern="1200" dirty="0" smtClean="0">
                              <a:solidFill>
                                <a:schemeClr val="dk1"/>
                              </a:solidFill>
                              <a:latin typeface="Arial"/>
                              <a:ea typeface="+mn-ea"/>
                              <a:cs typeface="Arial"/>
                            </a:rPr>
                            <a:t>brackets</a:t>
                          </a:r>
                        </a:p>
                      </a:txBody>
                      <a:tcPr marT="45712" marB="45712"/>
                    </a:tc>
                    <a:tc>
                      <a:txBody>
                        <a:bodyPr/>
                        <a:lstStyle/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kern="1200" dirty="0" smtClean="0">
                              <a:solidFill>
                                <a:schemeClr val="dk1"/>
                              </a:solidFill>
                              <a:latin typeface="Arial"/>
                              <a:ea typeface="+mn-ea"/>
                              <a:cs typeface="Arial"/>
                            </a:rPr>
                            <a:t>it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/>
                              <a:ea typeface="+mn-ea"/>
                              <a:cs typeface="Arial"/>
                            </a:rPr>
                            <a:t> is expected that answers will be given in their simplest form without an explicit instruction given in the question</a:t>
                          </a:r>
                          <a:endParaRPr lang="en-GB" sz="11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dirty="0">
                            <a:solidFill>
                              <a:schemeClr val="tx1"/>
                            </a:solidFill>
                            <a:latin typeface="Verdana" pitchFamily="34" charset="0"/>
                          </a:endParaRPr>
                        </a:p>
                      </a:txBody>
                      <a:tcPr marT="45712" marB="45712"/>
                    </a:tc>
                  </a:tr>
                  <a:tr h="6840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N3</a:t>
                          </a:r>
                        </a:p>
                      </a:txBody>
                      <a:tcPr marT="45712" marB="45712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Use conventional notation for priority of operations, including brackets, powers, roots and reciprocals</a:t>
                          </a:r>
                        </a:p>
                      </a:txBody>
                      <a:tcPr marT="45712" marB="4571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dirty="0">
                            <a:latin typeface="Verdana" pitchFamily="34" charset="0"/>
                          </a:endParaRPr>
                        </a:p>
                      </a:txBody>
                      <a:tcPr marT="45712" marB="45712"/>
                    </a:tc>
                  </a:tr>
                  <a:tr h="6840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A3</a:t>
                          </a:r>
                        </a:p>
                      </a:txBody>
                      <a:tcPr marT="45727" marB="45727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dirty="0" smtClean="0">
                              <a:effectLst/>
                              <a:latin typeface="Arial"/>
                              <a:ea typeface="HelveticaNeueLTStd-Roman"/>
                            </a:rPr>
                            <a:t>understand and use the concepts of expressions, equations, formulae, identities, inequalities, terms and factors</a:t>
                          </a:r>
                          <a:endParaRPr lang="en-GB" sz="11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7" marB="45727"/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7" marB="45727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5326829"/>
                  </p:ext>
                </p:extLst>
              </p:nvPr>
            </p:nvGraphicFramePr>
            <p:xfrm>
              <a:off x="488950" y="1308622"/>
              <a:ext cx="9649072" cy="3767298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609278"/>
                    <a:gridCol w="5583410"/>
                    <a:gridCol w="3456384"/>
                  </a:tblGrid>
                  <a:tr h="455785">
                    <a:tc>
                      <a:txBody>
                        <a:bodyPr/>
                        <a:lstStyle/>
                        <a:p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2" marB="45712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6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content</a:t>
                          </a:r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:</a:t>
                          </a:r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2" marB="45712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 notes:</a:t>
                          </a:r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2" marB="45712" anchor="ctr"/>
                    </a:tc>
                  </a:tr>
                  <a:tr h="194351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Tx/>
                            <a:buNone/>
                          </a:pPr>
                          <a:r>
                            <a:rPr lang="en-GB" sz="2100" b="0" kern="1200" dirty="0" smtClean="0">
                              <a:solidFill>
                                <a:schemeClr val="dk1"/>
                              </a:solidFill>
                              <a:latin typeface="Arial"/>
                              <a:ea typeface="+mn-ea"/>
                              <a:cs typeface="Arial"/>
                            </a:rPr>
                            <a:t>A1</a:t>
                          </a:r>
                        </a:p>
                      </a:txBody>
                      <a:tcPr marT="45712" marB="45712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12" marB="45712">
                        <a:blipFill rotWithShape="1">
                          <a:blip r:embed="rId2"/>
                          <a:stretch>
                            <a:fillRect l="-10917" t="-23824" r="-62009" b="-70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kern="1200" dirty="0" smtClean="0">
                              <a:solidFill>
                                <a:schemeClr val="dk1"/>
                              </a:solidFill>
                              <a:latin typeface="Arial"/>
                              <a:ea typeface="+mn-ea"/>
                              <a:cs typeface="Arial"/>
                            </a:rPr>
                            <a:t>it</a:t>
                          </a:r>
                          <a:r>
                            <a:rPr lang="en-GB" sz="1100" b="0" kern="1200" baseline="0" dirty="0" smtClean="0">
                              <a:solidFill>
                                <a:schemeClr val="dk1"/>
                              </a:solidFill>
                              <a:latin typeface="Arial"/>
                              <a:ea typeface="+mn-ea"/>
                              <a:cs typeface="Arial"/>
                            </a:rPr>
                            <a:t> is expected that answers will be given in their simplest form without an explicit instruction given in the question</a:t>
                          </a:r>
                          <a:endParaRPr lang="en-GB" sz="11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dirty="0">
                            <a:solidFill>
                              <a:schemeClr val="tx1"/>
                            </a:solidFill>
                            <a:latin typeface="Verdana" pitchFamily="34" charset="0"/>
                          </a:endParaRPr>
                        </a:p>
                      </a:txBody>
                      <a:tcPr marT="45712" marB="45712"/>
                    </a:tc>
                  </a:tr>
                  <a:tr h="6840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N3</a:t>
                          </a:r>
                        </a:p>
                      </a:txBody>
                      <a:tcPr marT="45712" marB="45712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Use conventional notation for priority of operations, including brackets, powers, roots and reciprocals</a:t>
                          </a:r>
                        </a:p>
                      </a:txBody>
                      <a:tcPr marT="45712" marB="4571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dirty="0">
                            <a:latin typeface="Verdana" pitchFamily="34" charset="0"/>
                          </a:endParaRPr>
                        </a:p>
                      </a:txBody>
                      <a:tcPr marT="45712" marB="45712"/>
                    </a:tc>
                  </a:tr>
                  <a:tr h="6840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A3</a:t>
                          </a:r>
                        </a:p>
                      </a:txBody>
                      <a:tcPr marT="45727" marB="45727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dirty="0" smtClean="0">
                              <a:effectLst/>
                              <a:latin typeface="Arial"/>
                              <a:ea typeface="HelveticaNeueLTStd-Roman"/>
                            </a:rPr>
                            <a:t>understand and use the concepts of expressions, equations, formulae, identities, inequalities, terms and factors</a:t>
                          </a:r>
                          <a:endParaRPr lang="en-GB" sz="11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7" marB="45727"/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7" marB="45727"/>
                    </a:tc>
                  </a:tr>
                </a:tbl>
              </a:graphicData>
            </a:graphic>
          </p:graphicFrame>
        </mc:Fallback>
      </mc:AlternateContent>
      <p:sp>
        <p:nvSpPr>
          <p:cNvPr id="19478" name="TextBox 3"/>
          <p:cNvSpPr txBox="1">
            <a:spLocks noChangeArrowheads="1"/>
          </p:cNvSpPr>
          <p:nvPr/>
        </p:nvSpPr>
        <p:spPr bwMode="auto">
          <a:xfrm>
            <a:off x="488952" y="431802"/>
            <a:ext cx="2027958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Basic Algebra </a:t>
            </a:r>
          </a:p>
        </p:txBody>
      </p:sp>
      <p:sp>
        <p:nvSpPr>
          <p:cNvPr id="7" name="Right Arrow 6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158982"/>
              </p:ext>
            </p:extLst>
          </p:nvPr>
        </p:nvGraphicFramePr>
        <p:xfrm>
          <a:off x="497669" y="1404372"/>
          <a:ext cx="9189307" cy="321094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0561"/>
                <a:gridCol w="5276378"/>
                <a:gridCol w="3312368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anchor="ctr"/>
                </a:tc>
              </a:tr>
              <a:tr h="8151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dirty="0" smtClean="0">
                          <a:latin typeface="Arial" pitchFamily="34" charset="0"/>
                          <a:cs typeface="Arial" pitchFamily="34" charset="0"/>
                        </a:rPr>
                        <a:t>N1</a:t>
                      </a:r>
                    </a:p>
                  </a:txBody>
                  <a:tcPr marT="45719" marB="45719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b="0" dirty="0" smtClean="0">
                          <a:latin typeface="Arial" pitchFamily="34" charset="0"/>
                          <a:cs typeface="Arial" pitchFamily="34" charset="0"/>
                        </a:rPr>
                        <a:t> Order</a:t>
                      </a:r>
                      <a:r>
                        <a:rPr lang="en-GB" sz="1100" b="0" baseline="0" dirty="0" smtClean="0">
                          <a:latin typeface="Arial" pitchFamily="34" charset="0"/>
                          <a:cs typeface="Arial" pitchFamily="34" charset="0"/>
                        </a:rPr>
                        <a:t> positive and negative fractions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9" marB="45719"/>
                </a:tc>
              </a:tr>
              <a:tr h="10996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baseline="0" dirty="0" smtClean="0">
                          <a:latin typeface="Arial" pitchFamily="34" charset="0"/>
                          <a:cs typeface="Arial" pitchFamily="34" charset="0"/>
                        </a:rPr>
                        <a:t>N2</a:t>
                      </a:r>
                    </a:p>
                  </a:txBody>
                  <a:tcPr marT="45719" marB="45719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b="0" baseline="0" dirty="0" smtClean="0">
                          <a:latin typeface="Arial" pitchFamily="34" charset="0"/>
                          <a:cs typeface="Arial" pitchFamily="34" charset="0"/>
                        </a:rPr>
                        <a:t>Apply the four operations, including formal written methods, to simple fractions (proper and improper) and mixed numbers - both positive and negative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including questions set in context</a:t>
                      </a: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9" marB="45719"/>
                </a:tc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dirty="0" smtClean="0">
                          <a:latin typeface="Arial" pitchFamily="34" charset="0"/>
                          <a:cs typeface="Arial" pitchFamily="34" charset="0"/>
                        </a:rPr>
                        <a:t>N7</a:t>
                      </a:r>
                    </a:p>
                  </a:txBody>
                  <a:tcPr marT="45719" marB="45719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b="0" baseline="0" dirty="0" smtClean="0">
                          <a:latin typeface="Arial" pitchFamily="34" charset="0"/>
                          <a:cs typeface="Arial" pitchFamily="34" charset="0"/>
                        </a:rPr>
                        <a:t>Calculate exactly with fractions</a:t>
                      </a: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9" marB="45719"/>
                </a:tc>
              </a:tr>
            </a:tbl>
          </a:graphicData>
        </a:graphic>
      </p:graphicFrame>
      <p:sp>
        <p:nvSpPr>
          <p:cNvPr id="17424" name="TextBox 3"/>
          <p:cNvSpPr txBox="1">
            <a:spLocks noChangeArrowheads="1"/>
          </p:cNvSpPr>
          <p:nvPr/>
        </p:nvSpPr>
        <p:spPr bwMode="auto">
          <a:xfrm>
            <a:off x="488953" y="431802"/>
            <a:ext cx="2144977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Basic Fractions</a:t>
            </a:r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6219828" y="177800"/>
            <a:ext cx="2000251" cy="785813"/>
          </a:xfrm>
          <a:prstGeom prst="rect">
            <a:avLst/>
          </a:prstGeom>
          <a:solidFill>
            <a:schemeClr val="accent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564004"/>
              </p:ext>
            </p:extLst>
          </p:nvPr>
        </p:nvGraphicFramePr>
        <p:xfrm>
          <a:off x="450163" y="1260353"/>
          <a:ext cx="9865095" cy="295618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2087"/>
                <a:gridCol w="5256585"/>
                <a:gridCol w="3816423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anchor="ctr"/>
                </a:tc>
              </a:tr>
              <a:tr h="8475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A10</a:t>
                      </a:r>
                    </a:p>
                  </a:txBody>
                  <a:tcPr marT="45704" marB="45704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Work with coordinates in all four quadrants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04" marB="45704"/>
                </a:tc>
              </a:tr>
              <a:tr h="16045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u="non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A11</a:t>
                      </a:r>
                    </a:p>
                  </a:txBody>
                  <a:tcPr marT="45704" marB="45704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plot graphs of equations that correspond to straight-line graphs in the coordinate plane</a:t>
                      </a:r>
                      <a:endParaRPr lang="en-GB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indent="-171450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use the form </a:t>
                      </a:r>
                      <a:r>
                        <a:rPr lang="en-GB" sz="1200" i="1" dirty="0" smtClean="0">
                          <a:effectLst/>
                          <a:latin typeface="Times New Roman"/>
                          <a:ea typeface="HelveticaNeueLTStd-Roman"/>
                        </a:rPr>
                        <a:t>y </a:t>
                      </a:r>
                      <a:r>
                        <a:rPr lang="en-GB" sz="1200" dirty="0" smtClean="0">
                          <a:effectLst/>
                          <a:latin typeface="Times New Roman"/>
                          <a:ea typeface="HelveticaNeueLTStd-Roman"/>
                        </a:rPr>
                        <a:t>= </a:t>
                      </a:r>
                      <a:r>
                        <a:rPr lang="en-GB" sz="1200" i="1" dirty="0" smtClean="0">
                          <a:effectLst/>
                          <a:latin typeface="Times New Roman"/>
                          <a:ea typeface="HelveticaNeueLTStd-Roman"/>
                        </a:rPr>
                        <a:t>mx </a:t>
                      </a:r>
                      <a:r>
                        <a:rPr lang="en-GB" sz="1200" dirty="0" smtClean="0">
                          <a:effectLst/>
                          <a:latin typeface="Times New Roman"/>
                          <a:ea typeface="HelveticaNeueLTStd-Roman"/>
                        </a:rPr>
                        <a:t>+ </a:t>
                      </a:r>
                      <a:r>
                        <a:rPr lang="en-GB" sz="1200" i="1" dirty="0" smtClean="0">
                          <a:effectLst/>
                          <a:latin typeface="Times New Roman"/>
                          <a:ea typeface="HelveticaNeueLTStd-Roman"/>
                        </a:rPr>
                        <a:t>c</a:t>
                      </a:r>
                      <a:r>
                        <a:rPr lang="en-GB" sz="1100" i="1" dirty="0" smtClean="0">
                          <a:effectLst/>
                          <a:latin typeface="Arial"/>
                          <a:ea typeface="HelveticaNeueLTStd-Roman"/>
                        </a:rPr>
                        <a:t> </a:t>
                      </a:r>
                      <a:endParaRPr lang="en-GB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Identify and interpret gradients and intercepts of linear functions graphically and algebraically understand the gradients of parallel lines</a:t>
                      </a:r>
                      <a:endParaRPr lang="en-GB" sz="1100" b="0" u="sng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04" marB="45704"/>
                </a:tc>
              </a:tr>
            </a:tbl>
          </a:graphicData>
        </a:graphic>
      </p:graphicFrame>
      <p:sp>
        <p:nvSpPr>
          <p:cNvPr id="18448" name="TextBox 3"/>
          <p:cNvSpPr txBox="1">
            <a:spLocks noChangeArrowheads="1"/>
          </p:cNvSpPr>
          <p:nvPr/>
        </p:nvSpPr>
        <p:spPr bwMode="auto">
          <a:xfrm>
            <a:off x="516512" y="488127"/>
            <a:ext cx="4248224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Coordinates and Linear Graphs                                             </a:t>
            </a:r>
            <a:endParaRPr lang="en-GB" sz="1800" dirty="0"/>
          </a:p>
        </p:txBody>
      </p:sp>
      <p:sp>
        <p:nvSpPr>
          <p:cNvPr id="7" name="Right Arrow 6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18866"/>
              </p:ext>
            </p:extLst>
          </p:nvPr>
        </p:nvGraphicFramePr>
        <p:xfrm>
          <a:off x="488956" y="1332364"/>
          <a:ext cx="9682286" cy="314824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1286"/>
                <a:gridCol w="5400600"/>
                <a:gridCol w="3600400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 anchor="ctr"/>
                </a:tc>
              </a:tr>
              <a:tr h="104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2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S1</a:t>
                      </a:r>
                    </a:p>
                  </a:txBody>
                  <a:tcPr marT="45717" marB="45717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understand and use qualitative, discrete and continuous data, including grouped and ungrouped data</a:t>
                      </a:r>
                      <a:endParaRPr lang="en-GB" sz="1100" b="0" u="sng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GB" sz="1100" b="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fontAlgn="base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7" marB="45717"/>
                </a:tc>
              </a:tr>
              <a:tr h="16001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S4</a:t>
                      </a:r>
                    </a:p>
                  </a:txBody>
                  <a:tcPr marT="45717" marB="45717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produce charts and diagrams for various data types; scatter graphs, stem-and-leaf, tally charts, pictograms, bar charts, dual and composite bar charts, pie charts, line graphs, frequency polygons, histograms with equal class intervals</a:t>
                      </a:r>
                      <a:endParaRPr lang="en-GB" sz="1100" b="0" u="none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en-GB" sz="1100" b="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22550" name="TextBox 3"/>
          <p:cNvSpPr txBox="1">
            <a:spLocks noChangeArrowheads="1"/>
          </p:cNvSpPr>
          <p:nvPr/>
        </p:nvSpPr>
        <p:spPr bwMode="auto">
          <a:xfrm>
            <a:off x="488953" y="431802"/>
            <a:ext cx="4759475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Collecting  and Representing Data  </a:t>
            </a:r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7507289" y="207963"/>
            <a:ext cx="1008062" cy="785812"/>
          </a:xfrm>
          <a:prstGeom prst="rect">
            <a:avLst/>
          </a:prstGeom>
          <a:solidFill>
            <a:schemeClr val="accent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9" name="Right Arrow 8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506803"/>
              </p:ext>
            </p:extLst>
          </p:nvPr>
        </p:nvGraphicFramePr>
        <p:xfrm>
          <a:off x="450158" y="1332359"/>
          <a:ext cx="9730037" cy="4680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0080"/>
                <a:gridCol w="5265541"/>
                <a:gridCol w="3744416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notes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dirty="0" smtClean="0">
                          <a:latin typeface="Arial" pitchFamily="34" charset="0"/>
                          <a:cs typeface="Arial" pitchFamily="34" charset="0"/>
                        </a:rPr>
                        <a:t>N1</a:t>
                      </a:r>
                    </a:p>
                  </a:txBody>
                  <a:tcPr marT="45710" marB="4571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b="0" dirty="0" smtClean="0">
                          <a:latin typeface="Arial" pitchFamily="34" charset="0"/>
                          <a:cs typeface="Arial" pitchFamily="34" charset="0"/>
                        </a:rPr>
                        <a:t> Order positive and negative decimals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endParaRPr lang="en-GB" sz="1100" b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0" marB="45710"/>
                </a:tc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2100" b="0" dirty="0" smtClean="0">
                          <a:latin typeface="Arial" pitchFamily="34" charset="0"/>
                          <a:cs typeface="Arial" pitchFamily="34" charset="0"/>
                        </a:rPr>
                        <a:t>N2</a:t>
                      </a:r>
                    </a:p>
                  </a:txBody>
                  <a:tcPr marT="45710" marB="4571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b="0" dirty="0" smtClean="0">
                          <a:latin typeface="Arial" pitchFamily="34" charset="0"/>
                          <a:cs typeface="Arial" pitchFamily="34" charset="0"/>
                        </a:rPr>
                        <a:t>Apply the four operations, including formal written methods, to decimals – both positive and negative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Understand and use place value (</a:t>
                      </a:r>
                      <a:r>
                        <a:rPr lang="en-GB" sz="1100" dirty="0" err="1" smtClean="0">
                          <a:effectLst/>
                          <a:latin typeface="Arial"/>
                          <a:ea typeface="Arial"/>
                        </a:rPr>
                        <a:t>eg</a:t>
                      </a: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 when working with very large or very small numbers, and when calculating with decimals)</a:t>
                      </a: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including questions set in context</a:t>
                      </a: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0" marB="45710"/>
                </a:tc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2100" b="0" dirty="0" smtClean="0">
                          <a:latin typeface="Arial" pitchFamily="34" charset="0"/>
                          <a:cs typeface="Arial" pitchFamily="34" charset="0"/>
                        </a:rPr>
                        <a:t>N10</a:t>
                      </a:r>
                    </a:p>
                  </a:txBody>
                  <a:tcPr marT="45710" marB="4571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</a:rPr>
                        <a:t>use calculators effectively and efficiently including </a:t>
                      </a:r>
                      <a:r>
                        <a:rPr lang="en-GB" sz="1100" dirty="0" err="1" smtClean="0">
                          <a:effectLst/>
                          <a:latin typeface="Arial"/>
                          <a:ea typeface="Calibri"/>
                        </a:rPr>
                        <a:t>trigonometrical</a:t>
                      </a: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</a:rPr>
                        <a:t> functions</a:t>
                      </a: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0" marB="45710"/>
                </a:tc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2100" b="0" dirty="0" smtClean="0">
                          <a:latin typeface="Arial" pitchFamily="34" charset="0"/>
                          <a:cs typeface="Arial" pitchFamily="34" charset="0"/>
                        </a:rPr>
                        <a:t>N11</a:t>
                      </a:r>
                    </a:p>
                  </a:txBody>
                  <a:tcPr marT="45710" marB="4571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round numbers and measures to an appropriate degree of accuracy (</a:t>
                      </a:r>
                      <a:r>
                        <a:rPr lang="en-GB" sz="1100" dirty="0" err="1" smtClean="0">
                          <a:effectLst/>
                          <a:latin typeface="Arial"/>
                          <a:ea typeface="HelveticaNeueLTStd-Roman"/>
                        </a:rPr>
                        <a:t>eg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 to a specified number of decimal places or significant figures)</a:t>
                      </a:r>
                      <a:endParaRPr lang="en-GB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use estimation to work out approximate answers to calculations</a:t>
                      </a:r>
                      <a:endParaRPr lang="en-GB" sz="1100" b="0" u="sng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endParaRPr lang="en-GB" sz="11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9" marB="45729"/>
                </a:tc>
              </a:tr>
            </a:tbl>
          </a:graphicData>
        </a:graphic>
      </p:graphicFrame>
      <p:sp>
        <p:nvSpPr>
          <p:cNvPr id="20499" name="TextBox 3"/>
          <p:cNvSpPr txBox="1">
            <a:spLocks noChangeArrowheads="1"/>
          </p:cNvSpPr>
          <p:nvPr/>
        </p:nvSpPr>
        <p:spPr bwMode="auto">
          <a:xfrm>
            <a:off x="666185" y="431805"/>
            <a:ext cx="489654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Basic Decimals and Rounding</a:t>
            </a:r>
          </a:p>
        </p:txBody>
      </p:sp>
      <p:sp>
        <p:nvSpPr>
          <p:cNvPr id="21" name="Right Arrow 20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63812"/>
              </p:ext>
            </p:extLst>
          </p:nvPr>
        </p:nvGraphicFramePr>
        <p:xfrm>
          <a:off x="488950" y="1404367"/>
          <a:ext cx="9753702" cy="27721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3294"/>
                <a:gridCol w="5255992"/>
                <a:gridCol w="3744416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/>
                </a:tc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baseline="0" dirty="0" smtClean="0">
                          <a:latin typeface="Arial" pitchFamily="34" charset="0"/>
                          <a:cs typeface="Arial" pitchFamily="34" charset="0"/>
                        </a:rPr>
                        <a:t>N12</a:t>
                      </a:r>
                    </a:p>
                  </a:txBody>
                  <a:tcPr marT="45721" marB="45721">
                    <a:solidFill>
                      <a:srgbClr val="3B5AF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understand and use equivalent fractions, understand and use percentages, convert between fractions, terminating decimals and percentages</a:t>
                      </a:r>
                      <a:endParaRPr lang="en-GB" sz="11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endParaRPr lang="en-GB" sz="1100" b="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dirty="0" smtClean="0">
                          <a:latin typeface="Arial" pitchFamily="34" charset="0"/>
                          <a:cs typeface="Arial" pitchFamily="34" charset="0"/>
                        </a:rPr>
                        <a:t>N13</a:t>
                      </a:r>
                      <a:endParaRPr lang="en-GB" sz="21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interpret fractions, decimals and percentages as operators</a:t>
                      </a: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dirty="0" smtClean="0">
                          <a:latin typeface="Arial" pitchFamily="34" charset="0"/>
                          <a:cs typeface="Arial" pitchFamily="34" charset="0"/>
                        </a:rPr>
                        <a:t>N14</a:t>
                      </a:r>
                      <a:endParaRPr lang="en-GB" sz="21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Work with percentages greater than 100%</a:t>
                      </a:r>
                    </a:p>
                    <a:p>
                      <a:pPr marL="171450" indent="-171450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express one quantity as a percentage of another, where</a:t>
                      </a:r>
                      <a:r>
                        <a:rPr lang="en-GB" sz="1100" baseline="0" dirty="0" smtClean="0">
                          <a:effectLst/>
                          <a:latin typeface="Arial"/>
                          <a:ea typeface="HelveticaNeueLTStd-Roman"/>
                        </a:rPr>
                        <a:t>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the percentage is less than 100 or greater than 100</a:t>
                      </a:r>
                      <a:endParaRPr lang="en-GB" sz="11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</a:tr>
            </a:tbl>
          </a:graphicData>
        </a:graphic>
      </p:graphicFrame>
      <p:sp>
        <p:nvSpPr>
          <p:cNvPr id="24595" name="TextBox 3"/>
          <p:cNvSpPr txBox="1">
            <a:spLocks noChangeArrowheads="1"/>
          </p:cNvSpPr>
          <p:nvPr/>
        </p:nvSpPr>
        <p:spPr bwMode="auto">
          <a:xfrm>
            <a:off x="488954" y="431802"/>
            <a:ext cx="2629084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Basic Percentages </a:t>
            </a:r>
          </a:p>
        </p:txBody>
      </p:sp>
      <p:graphicFrame>
        <p:nvGraphicFramePr>
          <p:cNvPr id="24596" name="Object 7"/>
          <p:cNvGraphicFramePr>
            <a:graphicFrameLocks noChangeAspect="1"/>
          </p:cNvGraphicFramePr>
          <p:nvPr/>
        </p:nvGraphicFramePr>
        <p:xfrm>
          <a:off x="5283201" y="3659192"/>
          <a:ext cx="127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74" name="Equation" r:id="rId3" imgW="126890" imgH="241091" progId="Equation.3">
                  <p:embed/>
                </p:oleObj>
              </mc:Choice>
              <mc:Fallback>
                <p:oleObj name="Equation" r:id="rId3" imgW="126890" imgH="241091" progId="Equation.3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1" y="3659192"/>
                        <a:ext cx="1270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7" name="Object 8"/>
          <p:cNvGraphicFramePr>
            <a:graphicFrameLocks noChangeAspect="1"/>
          </p:cNvGraphicFramePr>
          <p:nvPr/>
        </p:nvGraphicFramePr>
        <p:xfrm>
          <a:off x="5283201" y="3659192"/>
          <a:ext cx="127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75" name="Equation" r:id="rId5" imgW="126890" imgH="241091" progId="Equation.3">
                  <p:embed/>
                </p:oleObj>
              </mc:Choice>
              <mc:Fallback>
                <p:oleObj name="Equation" r:id="rId5" imgW="126890" imgH="241091" progId="Equation.3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1" y="3659192"/>
                        <a:ext cx="1270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Arrow 7">
            <a:hlinkClick r:id="" action="ppaction://hlinkshowjump?jump=nextslide"/>
          </p:cNvPr>
          <p:cNvSpPr/>
          <p:nvPr/>
        </p:nvSpPr>
        <p:spPr>
          <a:xfrm>
            <a:off x="10050463" y="6651625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9" name="Right Arrow 8">
            <a:hlinkClick r:id="" action="ppaction://hlinkshowjump?jump=nextslide"/>
          </p:cNvPr>
          <p:cNvSpPr/>
          <p:nvPr/>
        </p:nvSpPr>
        <p:spPr>
          <a:xfrm>
            <a:off x="8285163" y="7005638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655365"/>
              </p:ext>
            </p:extLst>
          </p:nvPr>
        </p:nvGraphicFramePr>
        <p:xfrm>
          <a:off x="450158" y="1332359"/>
          <a:ext cx="9721080" cy="359772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2088"/>
                <a:gridCol w="5328592"/>
                <a:gridCol w="3600400"/>
              </a:tblGrid>
              <a:tr h="432048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74" marB="45674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74" marB="45674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74" marB="45674" anchor="ctr"/>
                </a:tc>
              </a:tr>
              <a:tr h="5954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G15</a:t>
                      </a:r>
                    </a:p>
                  </a:txBody>
                  <a:tcPr marT="45674" marB="45674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know and apply formulae to calculate: area of triangles, parallelograms, trapezia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74" marB="45674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74" marB="45674"/>
                </a:tc>
              </a:tr>
              <a:tr h="5954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G10</a:t>
                      </a:r>
                    </a:p>
                  </a:txBody>
                  <a:tcPr marT="45674" marB="45674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Identify properties of the faces,</a:t>
                      </a:r>
                      <a:r>
                        <a:rPr lang="en-GB" sz="11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surfaces, edges and vertices of cubes, cuboids, prisms, cylinders, pyramids, cones and spheres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74" marB="45674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74" marB="45674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G8</a:t>
                      </a:r>
                    </a:p>
                  </a:txBody>
                  <a:tcPr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Identify and apply circle definitions and properties, including centre, radius, chord, diameter, circumference, </a:t>
                      </a:r>
                      <a:r>
                        <a:rPr lang="en-GB" sz="1100" b="0" u="sng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tangent, arc,</a:t>
                      </a:r>
                      <a:r>
                        <a:rPr lang="en-GB" sz="1100" b="0" u="sng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GB" sz="1100" b="0" u="sng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sector and segment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5" marB="45725"/>
                </a:tc>
              </a:tr>
              <a:tr h="11107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G16</a:t>
                      </a:r>
                    </a:p>
                  </a:txBody>
                  <a:tcPr marT="45674" marB="45674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4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know and use the formulae: circumference of a circle </a:t>
                      </a:r>
                      <a:r>
                        <a:rPr lang="en-GB" sz="1200" dirty="0" smtClean="0">
                          <a:effectLst/>
                          <a:latin typeface="Times New Roman"/>
                          <a:ea typeface="HelveticaNeueLTStd-Roman"/>
                        </a:rPr>
                        <a:t>=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 2</a:t>
                      </a:r>
                      <a:r>
                        <a:rPr lang="en-GB" sz="1300" dirty="0" smtClean="0">
                          <a:effectLst/>
                          <a:latin typeface="Times New Roman"/>
                          <a:ea typeface="HelveticaNeueLTStd-Roman"/>
                        </a:rPr>
                        <a:t> π</a:t>
                      </a:r>
                      <a:r>
                        <a:rPr lang="en-GB" sz="1200" i="1" dirty="0" smtClean="0">
                          <a:effectLst/>
                          <a:latin typeface="Times New Roman"/>
                          <a:ea typeface="HelveticaNeueLTStd-Roman"/>
                        </a:rPr>
                        <a:t>r</a:t>
                      </a:r>
                      <a:r>
                        <a:rPr lang="en-GB" sz="1300" dirty="0" smtClean="0">
                          <a:effectLst/>
                          <a:latin typeface="Times New Roman"/>
                          <a:ea typeface="HelveticaNeueLTStd-Roman"/>
                        </a:rPr>
                        <a:t> = π</a:t>
                      </a:r>
                      <a:r>
                        <a:rPr lang="en-GB" sz="1200" i="1" dirty="0" smtClean="0">
                          <a:effectLst/>
                          <a:latin typeface="Times New Roman"/>
                          <a:ea typeface="HelveticaNeueLTStd-Roman"/>
                        </a:rPr>
                        <a:t>d</a:t>
                      </a:r>
                      <a:endParaRPr lang="en-GB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indent="-171450">
                        <a:spcBef>
                          <a:spcPts val="4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area of a circle </a:t>
                      </a:r>
                      <a:r>
                        <a:rPr lang="en-GB" sz="1200" dirty="0" smtClean="0">
                          <a:effectLst/>
                          <a:latin typeface="Times New Roman"/>
                          <a:ea typeface="HelveticaNeueLTStd-Roman"/>
                        </a:rPr>
                        <a:t>=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 </a:t>
                      </a:r>
                      <a:r>
                        <a:rPr lang="en-GB" sz="1300" dirty="0" smtClean="0">
                          <a:effectLst/>
                          <a:latin typeface="Times New Roman"/>
                          <a:ea typeface="HelveticaNeueLTStd-Roman"/>
                        </a:rPr>
                        <a:t>π</a:t>
                      </a:r>
                      <a:r>
                        <a:rPr lang="en-GB" sz="1200" i="1" dirty="0" smtClean="0">
                          <a:effectLst/>
                          <a:latin typeface="Times New Roman"/>
                          <a:ea typeface="HelveticaNeueLTStd-Roman"/>
                        </a:rPr>
                        <a:t>r</a:t>
                      </a:r>
                      <a:r>
                        <a:rPr lang="en-GB" sz="900" baseline="30000" dirty="0" smtClean="0">
                          <a:effectLst/>
                          <a:latin typeface="Arial"/>
                          <a:ea typeface="HelveticaNeueLTStd-Roman"/>
                        </a:rPr>
                        <a:t>2 </a:t>
                      </a:r>
                    </a:p>
                    <a:p>
                      <a:pPr marL="171450" indent="-171450">
                        <a:spcBef>
                          <a:spcPts val="4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calculate perimeters and areas of 2D shapes, including composite shapes</a:t>
                      </a:r>
                      <a:endParaRPr lang="en-GB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endParaRPr lang="en-GB" sz="1100" b="0" u="sng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74" marB="45674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solutions in terms of </a:t>
                      </a:r>
                      <a:r>
                        <a:rPr lang="en-GB" sz="1300" dirty="0" smtClean="0">
                          <a:effectLst/>
                          <a:latin typeface="Times New Roman"/>
                          <a:ea typeface="HelveticaNeueLTStd-Roman"/>
                        </a:rPr>
                        <a:t>π</a:t>
                      </a:r>
                      <a:r>
                        <a:rPr lang="en-GB" sz="1100" dirty="0" smtClean="0">
                          <a:effectLst/>
                          <a:latin typeface="Arial"/>
                          <a:ea typeface="CambriaMath"/>
                        </a:rPr>
                        <a:t>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may be asked for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74" marB="45674"/>
                </a:tc>
              </a:tr>
            </a:tbl>
          </a:graphicData>
        </a:graphic>
      </p:graphicFrame>
      <p:sp>
        <p:nvSpPr>
          <p:cNvPr id="25619" name="TextBox 3"/>
          <p:cNvSpPr txBox="1">
            <a:spLocks noChangeArrowheads="1"/>
          </p:cNvSpPr>
          <p:nvPr/>
        </p:nvSpPr>
        <p:spPr bwMode="auto">
          <a:xfrm>
            <a:off x="306388" y="463555"/>
            <a:ext cx="6480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Perimeter and Area</a:t>
            </a:r>
            <a:endParaRPr lang="en-GB" sz="1800" dirty="0"/>
          </a:p>
        </p:txBody>
      </p:sp>
      <p:sp>
        <p:nvSpPr>
          <p:cNvPr id="8" name="Right Arrow 7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306388" y="463555"/>
            <a:ext cx="6480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Set Notation and Venn diagrams</a:t>
            </a:r>
            <a:endParaRPr lang="en-GB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757309"/>
              </p:ext>
            </p:extLst>
          </p:nvPr>
        </p:nvGraphicFramePr>
        <p:xfrm>
          <a:off x="450158" y="1332359"/>
          <a:ext cx="9721080" cy="11520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2088"/>
                <a:gridCol w="5328592"/>
                <a:gridCol w="3600400"/>
              </a:tblGrid>
              <a:tr h="432048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74" marB="45674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74" marB="45674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74" marB="45674" anchor="ctr"/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N9</a:t>
                      </a:r>
                    </a:p>
                  </a:txBody>
                  <a:tcPr marT="45674" marB="45674">
                    <a:solidFill>
                      <a:srgbClr val="3B5AF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use language and notation of sets including n(A), , A B, A  B, </a:t>
                      </a:r>
                      <a:r>
                        <a:rPr lang="en-GB" sz="1100" dirty="0" smtClean="0">
                          <a:effectLst/>
                          <a:latin typeface="Georgia"/>
                          <a:ea typeface="Arial"/>
                          <a:cs typeface="Arial"/>
                        </a:rPr>
                        <a:t>ξ</a:t>
                      </a: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 </a:t>
                      </a:r>
                      <a:endParaRPr lang="en-GB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understand and use Venn diagrams to solve problems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74" marB="45674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74" marB="45674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659068" y="27192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226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883152"/>
              </p:ext>
            </p:extLst>
          </p:nvPr>
        </p:nvGraphicFramePr>
        <p:xfrm>
          <a:off x="522164" y="1332359"/>
          <a:ext cx="9577064" cy="201622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0080"/>
                <a:gridCol w="5328592"/>
                <a:gridCol w="3528392"/>
              </a:tblGrid>
              <a:tr h="529179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/>
                </a:tc>
              </a:tr>
              <a:tr h="14870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A17</a:t>
                      </a:r>
                    </a:p>
                  </a:txBody>
                  <a:tcPr marT="45716" marB="4571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plot and interpret graphs, and graphs of non-standard functions in real contexts, to find approximate solutions to problems such as simple kinematic problems involving distance, speed and acceleration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interpret the gradient of a straight-line graph as a rate of change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6" marB="45716"/>
                </a:tc>
              </a:tr>
            </a:tbl>
          </a:graphicData>
        </a:graphic>
      </p:graphicFrame>
      <p:sp>
        <p:nvSpPr>
          <p:cNvPr id="27667" name="TextBox 3"/>
          <p:cNvSpPr txBox="1">
            <a:spLocks noChangeArrowheads="1"/>
          </p:cNvSpPr>
          <p:nvPr/>
        </p:nvSpPr>
        <p:spPr bwMode="auto">
          <a:xfrm>
            <a:off x="450156" y="477427"/>
            <a:ext cx="2520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Real Life Graphs                                             </a:t>
            </a:r>
            <a:endParaRPr lang="en-GB" sz="1800" dirty="0"/>
          </a:p>
        </p:txBody>
      </p:sp>
      <p:sp>
        <p:nvSpPr>
          <p:cNvPr id="7" name="Right Arrow 6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343706"/>
              </p:ext>
            </p:extLst>
          </p:nvPr>
        </p:nvGraphicFramePr>
        <p:xfrm>
          <a:off x="594174" y="1332365"/>
          <a:ext cx="9577064" cy="320825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2088"/>
                <a:gridCol w="5112568"/>
                <a:gridCol w="3672408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/>
                </a:tc>
              </a:tr>
              <a:tr h="8475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A24</a:t>
                      </a:r>
                    </a:p>
                  </a:txBody>
                  <a:tcPr marT="45712" marB="45712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generate terms of a sequence from either a term-to-term or a position-to-term rule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en-GB" sz="1100" b="0" dirty="0">
                        <a:latin typeface="Verdana" pitchFamily="34" charset="0"/>
                      </a:endParaRPr>
                    </a:p>
                  </a:txBody>
                  <a:tcPr marT="45712" marB="45712"/>
                </a:tc>
              </a:tr>
              <a:tr h="104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GB" sz="2100" b="0" u="non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A25</a:t>
                      </a:r>
                    </a:p>
                  </a:txBody>
                  <a:tcPr marT="45712" marB="45712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recognise and use sequences of triangular, square and cube numbers and simple arithmetic progressions</a:t>
                      </a:r>
                      <a:endParaRPr lang="en-GB" sz="1100" b="0" u="sng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dirty="0">
                        <a:latin typeface="Verdana" pitchFamily="34" charset="0"/>
                      </a:endParaRPr>
                    </a:p>
                  </a:txBody>
                  <a:tcPr marT="45712" marB="45712"/>
                </a:tc>
              </a:tr>
              <a:tr h="8126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A26</a:t>
                      </a:r>
                    </a:p>
                  </a:txBody>
                  <a:tcPr marT="45712" marB="45712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deduce</a:t>
                      </a:r>
                      <a:r>
                        <a:rPr lang="en-GB" sz="11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expressions to calculate the </a:t>
                      </a:r>
                      <a:r>
                        <a:rPr lang="en-GB" sz="1100" b="0" i="1" kern="1200" baseline="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a:t>n</a:t>
                      </a:r>
                      <a:r>
                        <a:rPr lang="en-GB" sz="11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 term of a linear sequence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dirty="0">
                        <a:latin typeface="Verdana" pitchFamily="34" charset="0"/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  <p:sp>
        <p:nvSpPr>
          <p:cNvPr id="23565" name="TextBox 3"/>
          <p:cNvSpPr txBox="1">
            <a:spLocks noChangeArrowheads="1"/>
          </p:cNvSpPr>
          <p:nvPr/>
        </p:nvSpPr>
        <p:spPr bwMode="auto">
          <a:xfrm>
            <a:off x="594172" y="437083"/>
            <a:ext cx="17279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Sequences                                            </a:t>
            </a:r>
            <a:endParaRPr lang="en-GB" sz="1800" dirty="0"/>
          </a:p>
        </p:txBody>
      </p:sp>
      <p:sp>
        <p:nvSpPr>
          <p:cNvPr id="4" name="Right Arrow 3">
            <a:hlinkClick r:id="" action="ppaction://hlinkshowjump?jump=nextslide"/>
          </p:cNvPr>
          <p:cNvSpPr/>
          <p:nvPr/>
        </p:nvSpPr>
        <p:spPr>
          <a:xfrm>
            <a:off x="8010525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>
            <a:hlinkClick r:id="" action="ppaction://hlinkshowjump?jump=nextslide"/>
          </p:cNvPr>
          <p:cNvSpPr/>
          <p:nvPr/>
        </p:nvSpPr>
        <p:spPr>
          <a:xfrm>
            <a:off x="8132764" y="7164388"/>
            <a:ext cx="1535112" cy="396875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7171" name="TextBox 5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8258175" y="7221543"/>
            <a:ext cx="960438" cy="29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pPr algn="r"/>
            <a:r>
              <a:rPr lang="en-GB" sz="1300" b="1" dirty="0">
                <a:latin typeface="Verdana" pitchFamily="34" charset="0"/>
              </a:rPr>
              <a:t>Year 10</a:t>
            </a:r>
          </a:p>
        </p:txBody>
      </p:sp>
      <p:sp>
        <p:nvSpPr>
          <p:cNvPr id="4" name="Isosceles Triangle 3">
            <a:hlinkClick r:id="rId3" action="ppaction://hlinksldjump"/>
          </p:cNvPr>
          <p:cNvSpPr/>
          <p:nvPr/>
        </p:nvSpPr>
        <p:spPr>
          <a:xfrm rot="5400000">
            <a:off x="9240072" y="7227154"/>
            <a:ext cx="214314" cy="285753"/>
          </a:xfrm>
          <a:prstGeom prst="triangl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41025" tIns="52104" rIns="104208" bIns="52104"/>
          <a:lstStyle/>
          <a:p>
            <a:pPr>
              <a:defRPr/>
            </a:pPr>
            <a:endParaRPr lang="en-GB" sz="900" u="sng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164" y="2988543"/>
            <a:ext cx="9289032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104208" bIns="52104" rtlCol="0" anchor="t" anchorCtr="0"/>
          <a:lstStyle/>
          <a:p>
            <a:pPr algn="l"/>
            <a:endParaRPr lang="en-US" sz="9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54412" y="2916540"/>
            <a:ext cx="1368152" cy="79208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104208" bIns="52104" rtlCol="0" anchor="t" anchorCtr="0"/>
          <a:lstStyle/>
          <a:p>
            <a:pPr algn="l"/>
            <a:endParaRPr lang="en-US" sz="9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54412" y="3780632"/>
            <a:ext cx="1368152" cy="415418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pPr algn="ctr"/>
            <a:r>
              <a:rPr lang="en-GB" dirty="0" smtClean="0"/>
              <a:t>Number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570836" y="4819893"/>
            <a:ext cx="1368152" cy="7920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104208" bIns="52104" rtlCol="0" anchor="t" anchorCtr="0"/>
          <a:lstStyle/>
          <a:p>
            <a:pPr algn="l"/>
            <a:endParaRPr lang="en-US" sz="9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70836" y="2916540"/>
            <a:ext cx="1368152" cy="792088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104208" bIns="52104" rtlCol="0" anchor="t" anchorCtr="0"/>
          <a:lstStyle/>
          <a:p>
            <a:pPr algn="l"/>
            <a:endParaRPr lang="en-US" sz="9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54412" y="4819893"/>
            <a:ext cx="1368152" cy="792088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104208" bIns="52104" rtlCol="0" anchor="t" anchorCtr="0"/>
          <a:lstStyle/>
          <a:p>
            <a:pPr algn="l"/>
            <a:endParaRPr lang="en-US" sz="9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70836" y="3780632"/>
            <a:ext cx="1368152" cy="415418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pPr algn="ctr"/>
            <a:r>
              <a:rPr lang="en-GB" dirty="0" smtClean="0"/>
              <a:t>Algebra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430376" y="5715556"/>
            <a:ext cx="2016224" cy="738583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pPr algn="ctr"/>
            <a:r>
              <a:rPr lang="en-GB" dirty="0" smtClean="0"/>
              <a:t>Geometry and measures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282805" y="5718620"/>
            <a:ext cx="1975369" cy="738583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pPr algn="ctr"/>
            <a:r>
              <a:rPr lang="en-GB" dirty="0" smtClean="0"/>
              <a:t>Probability and Statistics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06140" y="468263"/>
            <a:ext cx="626469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104208" bIns="52104" rtlCol="0" anchor="t" anchorCtr="0"/>
          <a:lstStyle/>
          <a:p>
            <a:pPr algn="l"/>
            <a:endParaRPr lang="en-US" sz="9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4175" y="540273"/>
            <a:ext cx="6768751" cy="738583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r>
              <a:rPr lang="en-GB" dirty="0" smtClean="0"/>
              <a:t>International GCSE Mathematics  2 year Core Tier Route Map (First assessment in 2018 specification)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66183" y="1548383"/>
            <a:ext cx="7056784" cy="584775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r>
              <a:rPr lang="en-GB" sz="1600" i="1" dirty="0"/>
              <a:t>Centres are encouraged to integrate problem solving approaches /questions in all topic coverage of both the Core and Extension.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068947"/>
              </p:ext>
            </p:extLst>
          </p:nvPr>
        </p:nvGraphicFramePr>
        <p:xfrm>
          <a:off x="481863" y="1332359"/>
          <a:ext cx="9729187" cy="5517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8378"/>
                <a:gridCol w="5296393"/>
                <a:gridCol w="3744416"/>
              </a:tblGrid>
              <a:tr h="60173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/>
                </a:tc>
              </a:tr>
              <a:tr h="72995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N16</a:t>
                      </a:r>
                    </a:p>
                  </a:txBody>
                  <a:tcPr marT="45721" marB="45721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use ratio notation, including reduction to simplest form and links to fraction notation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endParaRPr lang="en-GB" sz="1100" b="0" dirty="0">
                        <a:latin typeface="Verdana" pitchFamily="34" charset="0"/>
                      </a:endParaRPr>
                    </a:p>
                  </a:txBody>
                  <a:tcPr marT="45721" marB="45721"/>
                </a:tc>
              </a:tr>
              <a:tr h="7299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N14</a:t>
                      </a:r>
                    </a:p>
                  </a:txBody>
                  <a:tcPr marT="45721" marB="45721">
                    <a:solidFill>
                      <a:srgbClr val="3B5A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express one quantity as a fraction of another, where the fraction is less than 1 or greater than 1</a:t>
                      </a:r>
                      <a:endParaRPr lang="en-GB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endParaRPr lang="en-GB" sz="1100" b="0" dirty="0">
                        <a:latin typeface="Verdana" pitchFamily="34" charset="0"/>
                      </a:endParaRPr>
                    </a:p>
                  </a:txBody>
                  <a:tcPr marT="45721" marB="45721"/>
                </a:tc>
              </a:tr>
              <a:tr h="8640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N17</a:t>
                      </a:r>
                    </a:p>
                  </a:txBody>
                  <a:tcPr marT="45721" marB="45721">
                    <a:solidFill>
                      <a:srgbClr val="3B5AF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Divide a given quantity in a given ratio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GB" sz="1100" b="0" dirty="0">
                        <a:latin typeface="Verdana" pitchFamily="34" charset="0"/>
                      </a:endParaRPr>
                    </a:p>
                  </a:txBody>
                  <a:tcPr marT="45721" marB="45721"/>
                </a:tc>
              </a:tr>
              <a:tr h="8640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N18</a:t>
                      </a:r>
                    </a:p>
                  </a:txBody>
                  <a:tcPr marT="45721" marB="45721">
                    <a:solidFill>
                      <a:srgbClr val="3B5AF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apply ratio to solve problems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GB" sz="1100" b="0" dirty="0">
                        <a:latin typeface="Verdana" pitchFamily="34" charset="0"/>
                      </a:endParaRPr>
                    </a:p>
                  </a:txBody>
                  <a:tcPr marT="45721" marB="45721"/>
                </a:tc>
              </a:tr>
              <a:tr h="864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N19</a:t>
                      </a:r>
                    </a:p>
                  </a:txBody>
                  <a:tcPr marL="91434" marR="91434" marT="45718" marB="45718">
                    <a:solidFill>
                      <a:srgbClr val="3B5AF7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use common measures of rate, including calculating rates of pay and best-buy problems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4" marR="91434" marT="45718" marB="45718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b="0" u="non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including making comparisons</a:t>
                      </a:r>
                      <a:endParaRPr lang="en-GB" sz="1100" b="0" u="sng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4" marR="91434" marT="45718" marB="45718"/>
                </a:tc>
              </a:tr>
              <a:tr h="8640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N20</a:t>
                      </a:r>
                    </a:p>
                  </a:txBody>
                  <a:tcPr marT="45721" marB="45721">
                    <a:solidFill>
                      <a:srgbClr val="3B5AF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solve problems involving direct and inverse proportion including repeated proportional change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GB" sz="1100" b="0" dirty="0">
                        <a:latin typeface="Verdana" pitchFamily="34" charset="0"/>
                      </a:endParaRPr>
                    </a:p>
                  </a:txBody>
                  <a:tcPr marT="45721" marB="45721"/>
                </a:tc>
              </a:tr>
            </a:tbl>
          </a:graphicData>
        </a:graphic>
      </p:graphicFrame>
      <p:sp>
        <p:nvSpPr>
          <p:cNvPr id="29709" name="TextBox 3"/>
          <p:cNvSpPr txBox="1">
            <a:spLocks noChangeArrowheads="1"/>
          </p:cNvSpPr>
          <p:nvPr/>
        </p:nvSpPr>
        <p:spPr bwMode="auto">
          <a:xfrm>
            <a:off x="450157" y="362976"/>
            <a:ext cx="2952328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Ratio and Proportion                                             </a:t>
            </a:r>
            <a:endParaRPr lang="en-GB" sz="1800" dirty="0"/>
          </a:p>
        </p:txBody>
      </p:sp>
      <p:sp>
        <p:nvSpPr>
          <p:cNvPr id="10" name="Right Arrow 9">
            <a:hlinkClick r:id="" action="ppaction://hlinkshowjump?jump=nextslide"/>
          </p:cNvPr>
          <p:cNvSpPr/>
          <p:nvPr/>
        </p:nvSpPr>
        <p:spPr>
          <a:xfrm>
            <a:off x="6905441" y="6732961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282573"/>
              </p:ext>
            </p:extLst>
          </p:nvPr>
        </p:nvGraphicFramePr>
        <p:xfrm>
          <a:off x="514350" y="1404368"/>
          <a:ext cx="9728894" cy="26640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55886"/>
                <a:gridCol w="5328592"/>
                <a:gridCol w="3744416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</a:tr>
              <a:tr h="108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G4</a:t>
                      </a:r>
                    </a:p>
                  </a:txBody>
                  <a:tcPr marT="45738" marB="45738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 calculate and use the sums of the interior and exterior angles of polygons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students should be able to calculate the values of the interior angle, exterior angle and angle at the centre of regular polygons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38" marB="45738"/>
                </a:tc>
              </a:tr>
              <a:tr h="108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G5</a:t>
                      </a:r>
                    </a:p>
                  </a:txBody>
                  <a:tcPr marT="45738" marB="45738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</a:rPr>
                        <a:t> recall the properties and definitions of special types of quadrilateral, including square, rectangle, parallelogram, trapezium, kite and rhombus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38" marB="45738"/>
                </a:tc>
              </a:tr>
            </a:tbl>
          </a:graphicData>
        </a:graphic>
      </p:graphicFrame>
      <p:sp>
        <p:nvSpPr>
          <p:cNvPr id="31763" name="TextBox 3"/>
          <p:cNvSpPr txBox="1">
            <a:spLocks noChangeArrowheads="1"/>
          </p:cNvSpPr>
          <p:nvPr/>
        </p:nvSpPr>
        <p:spPr bwMode="auto">
          <a:xfrm>
            <a:off x="306389" y="252413"/>
            <a:ext cx="676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Properties of Polygons         </a:t>
            </a:r>
            <a:r>
              <a:rPr lang="en-GB" sz="1800" b="1" dirty="0">
                <a:latin typeface="Verdana" pitchFamily="34" charset="0"/>
                <a:hlinkClick r:id="rId2"/>
              </a:rPr>
              <a:t> </a:t>
            </a:r>
          </a:p>
          <a:p>
            <a:r>
              <a:rPr lang="en-GB" sz="1800" b="1" dirty="0">
                <a:latin typeface="Verdana" pitchFamily="34" charset="0"/>
              </a:rPr>
              <a:t>                                            </a:t>
            </a:r>
            <a:endParaRPr lang="en-GB" sz="1800" dirty="0"/>
          </a:p>
        </p:txBody>
      </p:sp>
      <p:sp>
        <p:nvSpPr>
          <p:cNvPr id="13" name="Rectangle 12">
            <a:hlinkClick r:id="" action="ppaction://hlinkshowjump?jump=nextslide"/>
          </p:cNvPr>
          <p:cNvSpPr/>
          <p:nvPr/>
        </p:nvSpPr>
        <p:spPr>
          <a:xfrm>
            <a:off x="6956425" y="163519"/>
            <a:ext cx="1784350" cy="966787"/>
          </a:xfrm>
          <a:prstGeom prst="rect">
            <a:avLst/>
          </a:prstGeom>
          <a:solidFill>
            <a:schemeClr val="accent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6956425" y="36513"/>
            <a:ext cx="1784350" cy="965200"/>
          </a:xfrm>
          <a:prstGeom prst="rect">
            <a:avLst/>
          </a:prstGeom>
          <a:solidFill>
            <a:schemeClr val="accent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549831"/>
              </p:ext>
            </p:extLst>
          </p:nvPr>
        </p:nvGraphicFramePr>
        <p:xfrm>
          <a:off x="522164" y="1404367"/>
          <a:ext cx="9656886" cy="23042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2088"/>
                <a:gridCol w="5264398"/>
                <a:gridCol w="3600400"/>
              </a:tblGrid>
              <a:tr h="576064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A2</a:t>
                      </a:r>
                    </a:p>
                  </a:txBody>
                  <a:tcPr marT="45726" marB="4572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substitute numbers for words and letters in formulae and transform simple formulae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6" marB="45726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A19</a:t>
                      </a:r>
                    </a:p>
                  </a:txBody>
                  <a:tcPr marT="45726" marB="4572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solve linear equations in one unknown algebraically </a:t>
                      </a:r>
                      <a:b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</a:br>
                      <a:endParaRPr lang="en-GB" sz="1100" b="0" u="sng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including use of brackets and those with the unknown on both sides of the equation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6" marB="45726"/>
                </a:tc>
              </a:tr>
            </a:tbl>
          </a:graphicData>
        </a:graphic>
      </p:graphicFrame>
      <p:sp>
        <p:nvSpPr>
          <p:cNvPr id="32784" name="TextBox 3"/>
          <p:cNvSpPr txBox="1">
            <a:spLocks noChangeArrowheads="1"/>
          </p:cNvSpPr>
          <p:nvPr/>
        </p:nvSpPr>
        <p:spPr bwMode="auto">
          <a:xfrm>
            <a:off x="306388" y="252413"/>
            <a:ext cx="64801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Formulae and Equations</a:t>
            </a:r>
            <a:endParaRPr lang="en-GB" sz="1800" b="1" dirty="0">
              <a:latin typeface="Verdana" pitchFamily="34" charset="0"/>
              <a:hlinkClick r:id="rId2"/>
            </a:endParaRPr>
          </a:p>
          <a:p>
            <a:r>
              <a:rPr lang="en-GB" sz="1800" b="1" dirty="0">
                <a:latin typeface="Verdana" pitchFamily="34" charset="0"/>
              </a:rPr>
              <a:t>                                            </a:t>
            </a:r>
            <a:endParaRPr lang="en-GB" sz="1800" dirty="0"/>
          </a:p>
        </p:txBody>
      </p:sp>
      <p:sp>
        <p:nvSpPr>
          <p:cNvPr id="4" name="Right Arrow 3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7" name="Chevron 4"/>
          <p:cNvSpPr/>
          <p:nvPr/>
        </p:nvSpPr>
        <p:spPr>
          <a:xfrm>
            <a:off x="8360241" y="6910729"/>
            <a:ext cx="830515" cy="549182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7963" tIns="15987" rIns="15987" bIns="15987" spcCol="1270" anchor="ctr">
            <a:flatTx/>
          </a:bodyPr>
          <a:lstStyle/>
          <a:p>
            <a:pPr algn="ctr" defTabSz="53293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3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View next page</a:t>
            </a:r>
          </a:p>
        </p:txBody>
      </p:sp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725371"/>
              </p:ext>
            </p:extLst>
          </p:nvPr>
        </p:nvGraphicFramePr>
        <p:xfrm>
          <a:off x="450157" y="1404368"/>
          <a:ext cx="9793088" cy="37999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0080"/>
                <a:gridCol w="5328592"/>
                <a:gridCol w="3744416"/>
              </a:tblGrid>
              <a:tr h="576064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anchor="ctr"/>
                </a:tc>
              </a:tr>
              <a:tr h="13516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N5</a:t>
                      </a:r>
                    </a:p>
                  </a:txBody>
                  <a:tcPr marT="45727" marB="45727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b="0" dirty="0" smtClean="0">
                          <a:latin typeface="Arial" pitchFamily="34" charset="0"/>
                          <a:cs typeface="Arial" pitchFamily="34" charset="0"/>
                        </a:rPr>
                        <a:t>Use positive integer powers and associated real roots</a:t>
                      </a:r>
                      <a:r>
                        <a:rPr lang="en-GB" sz="1100" b="0" baseline="0" dirty="0" smtClean="0">
                          <a:latin typeface="Arial" pitchFamily="34" charset="0"/>
                          <a:cs typeface="Arial" pitchFamily="34" charset="0"/>
                        </a:rPr>
                        <a:t> (square, cube and higher)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b="0" baseline="0" dirty="0" smtClean="0">
                          <a:latin typeface="Arial" pitchFamily="34" charset="0"/>
                          <a:cs typeface="Arial" pitchFamily="34" charset="0"/>
                        </a:rPr>
                        <a:t>Recognise powers of 2, 3, 4, 5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/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N6</a:t>
                      </a:r>
                    </a:p>
                  </a:txBody>
                  <a:tcPr marT="45727" marB="45727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index laws for multiplication and division using integer powers 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/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A6</a:t>
                      </a:r>
                    </a:p>
                  </a:txBody>
                  <a:tcPr marT="45727" marB="45727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index laws for multiplication and division using integer powers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/>
                </a:tc>
              </a:tr>
            </a:tbl>
          </a:graphicData>
        </a:graphic>
      </p:graphicFrame>
      <p:sp>
        <p:nvSpPr>
          <p:cNvPr id="33805" name="TextBox 3"/>
          <p:cNvSpPr txBox="1">
            <a:spLocks noChangeArrowheads="1"/>
          </p:cNvSpPr>
          <p:nvPr/>
        </p:nvSpPr>
        <p:spPr bwMode="auto">
          <a:xfrm>
            <a:off x="450157" y="437083"/>
            <a:ext cx="13679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Indices                                             </a:t>
            </a:r>
            <a:endParaRPr lang="en-GB" sz="1800" dirty="0"/>
          </a:p>
        </p:txBody>
      </p:sp>
      <p:sp>
        <p:nvSpPr>
          <p:cNvPr id="4" name="Right Arrow 3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970483"/>
              </p:ext>
            </p:extLst>
          </p:nvPr>
        </p:nvGraphicFramePr>
        <p:xfrm>
          <a:off x="594174" y="1404371"/>
          <a:ext cx="9577064" cy="36344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0080"/>
                <a:gridCol w="5184576"/>
                <a:gridCol w="3672408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672" marB="45672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672" marB="45672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672" marB="45672" anchor="ctr"/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baseline="0" dirty="0" smtClean="0">
                          <a:latin typeface="Arial" pitchFamily="34" charset="0"/>
                          <a:cs typeface="Arial" pitchFamily="34" charset="0"/>
                        </a:rPr>
                        <a:t>S9</a:t>
                      </a:r>
                    </a:p>
                  </a:txBody>
                  <a:tcPr marL="91444" marR="91444" marT="45672" marB="45672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understand and use the vocabulary of probability and the probability scale</a:t>
                      </a:r>
                      <a:endParaRPr lang="en-GB" sz="11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672" marB="456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4" marR="91444" marT="45672" marB="45672"/>
                </a:tc>
              </a:tr>
              <a:tr h="10971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dirty="0" smtClean="0">
                          <a:latin typeface="Arial" pitchFamily="34" charset="0"/>
                          <a:cs typeface="Arial" pitchFamily="34" charset="0"/>
                        </a:rPr>
                        <a:t>S10</a:t>
                      </a:r>
                    </a:p>
                  </a:txBody>
                  <a:tcPr marL="91444" marR="91444" marT="45672" marB="45672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understand and use estimates or measures of probability from theoretical models (including equally likely outcomes), or from relative frequency</a:t>
                      </a:r>
                      <a:endParaRPr lang="en-GB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understand and use expected frequency</a:t>
                      </a: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672" marB="456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4" marR="91444" marT="45672" marB="45672"/>
                </a:tc>
              </a:tr>
              <a:tr h="10971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dirty="0" smtClean="0">
                          <a:latin typeface="Arial" pitchFamily="34" charset="0"/>
                          <a:cs typeface="Arial" pitchFamily="34" charset="0"/>
                        </a:rPr>
                        <a:t>S14</a:t>
                      </a:r>
                    </a:p>
                  </a:txBody>
                  <a:tcPr marL="91444" marR="91444" marT="45672" marB="45672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understand and use sample spaces for situations where outcomes are single events</a:t>
                      </a: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672" marB="456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4" marR="91444" marT="45672" marB="45672"/>
                </a:tc>
              </a:tr>
            </a:tbl>
          </a:graphicData>
        </a:graphic>
      </p:graphicFrame>
      <p:sp>
        <p:nvSpPr>
          <p:cNvPr id="44051" name="TextBox 3"/>
          <p:cNvSpPr txBox="1">
            <a:spLocks noChangeArrowheads="1"/>
          </p:cNvSpPr>
          <p:nvPr/>
        </p:nvSpPr>
        <p:spPr bwMode="auto">
          <a:xfrm>
            <a:off x="488953" y="431802"/>
            <a:ext cx="2358176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Basic Probability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6551644" y="6916118"/>
          <a:ext cx="1381046" cy="549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379847"/>
              </p:ext>
            </p:extLst>
          </p:nvPr>
        </p:nvGraphicFramePr>
        <p:xfrm>
          <a:off x="522164" y="1404371"/>
          <a:ext cx="9721079" cy="224894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2088"/>
                <a:gridCol w="5112568"/>
                <a:gridCol w="3816423"/>
              </a:tblGrid>
              <a:tr h="571872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/>
                </a:tc>
              </a:tr>
              <a:tr h="8475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G21</a:t>
                      </a:r>
                    </a:p>
                  </a:txBody>
                  <a:tcPr marT="45716" marB="4571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describe and transform 2D shapes using single  rotations, reflections, translations, or enlargements by a positive scale factor and distinguish properties that are preserved under particular transformations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translations will be specified by a vector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6" marB="45716"/>
                </a:tc>
              </a:tr>
              <a:tr h="829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G22</a:t>
                      </a:r>
                    </a:p>
                  </a:txBody>
                  <a:tcPr marT="45716" marB="4571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understand and use vector notation for translations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6" marB="45716"/>
                </a:tc>
              </a:tr>
            </a:tbl>
          </a:graphicData>
        </a:graphic>
      </p:graphicFrame>
      <p:sp>
        <p:nvSpPr>
          <p:cNvPr id="35859" name="TextBox 3"/>
          <p:cNvSpPr txBox="1">
            <a:spLocks noChangeArrowheads="1"/>
          </p:cNvSpPr>
          <p:nvPr/>
        </p:nvSpPr>
        <p:spPr bwMode="auto">
          <a:xfrm>
            <a:off x="450156" y="396260"/>
            <a:ext cx="25200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Transformations</a:t>
            </a:r>
            <a:r>
              <a:rPr lang="en-GB" sz="1800" b="1" dirty="0">
                <a:latin typeface="Verdana" pitchFamily="34" charset="0"/>
                <a:hlinkClick r:id="rId2"/>
              </a:rPr>
              <a:t> </a:t>
            </a:r>
          </a:p>
          <a:p>
            <a:r>
              <a:rPr lang="en-GB" sz="1800" b="1" dirty="0">
                <a:latin typeface="Verdana" pitchFamily="34" charset="0"/>
              </a:rPr>
              <a:t>                                            </a:t>
            </a:r>
            <a:endParaRPr lang="en-GB" sz="1800" dirty="0"/>
          </a:p>
        </p:txBody>
      </p:sp>
      <p:sp>
        <p:nvSpPr>
          <p:cNvPr id="7" name="Right Arrow 6">
            <a:hlinkClick r:id="" action="ppaction://hlinkshowjump?jump=nextslide"/>
          </p:cNvPr>
          <p:cNvSpPr/>
          <p:nvPr/>
        </p:nvSpPr>
        <p:spPr>
          <a:xfrm>
            <a:off x="8132766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8" name="Right Arrow 7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8005034"/>
                  </p:ext>
                </p:extLst>
              </p:nvPr>
            </p:nvGraphicFramePr>
            <p:xfrm>
              <a:off x="522288" y="1332359"/>
              <a:ext cx="9648948" cy="1635195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791964"/>
                    <a:gridCol w="5184576"/>
                    <a:gridCol w="3672408"/>
                  </a:tblGrid>
                  <a:tr h="576064">
                    <a:tc>
                      <a:txBody>
                        <a:bodyPr/>
                        <a:lstStyle/>
                        <a:p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3" marB="45713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7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content</a:t>
                          </a:r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:</a:t>
                          </a:r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3" marB="45713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7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notes:</a:t>
                          </a:r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3" marB="45713" anchor="ctr"/>
                    </a:tc>
                  </a:tr>
                  <a:tr h="10591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G19</a:t>
                          </a:r>
                        </a:p>
                      </a:txBody>
                      <a:tcPr marT="45713" marB="45713"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Know the formula for Pythagoras’ Theorem 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u="none" kern="12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𝑎</m:t>
                              </m:r>
                              <m:r>
                                <a:rPr lang="en-GB" sz="1100" b="0" i="1" u="none" kern="1200" baseline="300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a:rPr lang="en-GB" sz="1100" b="0" i="1" u="none" kern="12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 + </m:t>
                              </m:r>
                              <m:r>
                                <a:rPr lang="en-GB" sz="1100" b="0" i="1" u="none" kern="12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𝑏</m:t>
                              </m:r>
                              <m:r>
                                <a:rPr lang="en-GB" sz="1100" b="0" i="1" u="none" kern="1200" baseline="300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a:rPr lang="en-GB" sz="1100" b="0" i="1" u="none" kern="12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 = </m:t>
                              </m:r>
                              <m:r>
                                <a:rPr lang="en-GB" sz="1100" b="0" i="1" u="none" kern="12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𝑐</m:t>
                              </m:r>
                              <m:r>
                                <a:rPr lang="en-GB" sz="1100" b="0" i="1" u="none" kern="1200" baseline="300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1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 </a:t>
                          </a:r>
                        </a:p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Apply it to find lengths</a:t>
                          </a:r>
                          <a:r>
                            <a:rPr lang="en-GB" sz="1100" b="0" u="none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in right angled triangles in two dimensional figures</a:t>
                          </a:r>
                          <a:endParaRPr lang="en-GB" sz="1100" b="0" u="none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13" marB="45713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3" marB="45713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8005034"/>
                  </p:ext>
                </p:extLst>
              </p:nvPr>
            </p:nvGraphicFramePr>
            <p:xfrm>
              <a:off x="522288" y="1332359"/>
              <a:ext cx="9648948" cy="1635195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791964"/>
                    <a:gridCol w="5184576"/>
                    <a:gridCol w="3672408"/>
                  </a:tblGrid>
                  <a:tr h="576064">
                    <a:tc>
                      <a:txBody>
                        <a:bodyPr/>
                        <a:lstStyle/>
                        <a:p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3" marB="45713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6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content</a:t>
                          </a:r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:</a:t>
                          </a:r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3" marB="45713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6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notes:</a:t>
                          </a:r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3" marB="45713" anchor="ctr"/>
                    </a:tc>
                  </a:tr>
                  <a:tr h="10591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G19</a:t>
                          </a:r>
                          <a:endParaRPr lang="en-GB" sz="2100" b="0" u="none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13" marB="45713"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13" marB="45713">
                        <a:blipFill rotWithShape="1">
                          <a:blip r:embed="rId2"/>
                          <a:stretch>
                            <a:fillRect l="-15394" t="-54598" r="-707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3" marB="45713"/>
                    </a:tc>
                  </a:tr>
                </a:tbl>
              </a:graphicData>
            </a:graphic>
          </p:graphicFrame>
        </mc:Fallback>
      </mc:AlternateContent>
      <p:sp>
        <p:nvSpPr>
          <p:cNvPr id="60429" name="TextBox 3"/>
          <p:cNvSpPr txBox="1">
            <a:spLocks noChangeArrowheads="1"/>
          </p:cNvSpPr>
          <p:nvPr/>
        </p:nvSpPr>
        <p:spPr bwMode="auto">
          <a:xfrm>
            <a:off x="450155" y="437084"/>
            <a:ext cx="2952080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solidFill>
                  <a:prstClr val="black"/>
                </a:solidFill>
                <a:latin typeface="Verdana" pitchFamily="34" charset="0"/>
              </a:rPr>
              <a:t>Pythagoras’ Theorem                                            </a:t>
            </a:r>
            <a:endParaRPr lang="en-GB" sz="1800" dirty="0">
              <a:solidFill>
                <a:prstClr val="black"/>
              </a:solidFill>
            </a:endParaRPr>
          </a:p>
        </p:txBody>
      </p:sp>
      <p:sp>
        <p:nvSpPr>
          <p:cNvPr id="60430" name="Text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2293" y="7092953"/>
            <a:ext cx="2160587" cy="41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10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284430"/>
              </p:ext>
            </p:extLst>
          </p:nvPr>
        </p:nvGraphicFramePr>
        <p:xfrm>
          <a:off x="450160" y="1332359"/>
          <a:ext cx="9793087" cy="172819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2088"/>
                <a:gridCol w="5184576"/>
                <a:gridCol w="3816423"/>
              </a:tblGrid>
              <a:tr h="576064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/>
                </a:tc>
              </a:tr>
              <a:tr h="11521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G11</a:t>
                      </a:r>
                    </a:p>
                  </a:txBody>
                  <a:tcPr marT="45723" marB="45723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interpret plans and elevations of 3D shapes construct and interpret plans and elevations of 3D shapes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3" marB="45723"/>
                </a:tc>
              </a:tr>
            </a:tbl>
          </a:graphicData>
        </a:graphic>
      </p:graphicFrame>
      <p:sp>
        <p:nvSpPr>
          <p:cNvPr id="38931" name="TextBox 3"/>
          <p:cNvSpPr txBox="1">
            <a:spLocks noChangeArrowheads="1"/>
          </p:cNvSpPr>
          <p:nvPr/>
        </p:nvSpPr>
        <p:spPr bwMode="auto">
          <a:xfrm>
            <a:off x="450156" y="540271"/>
            <a:ext cx="46802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2D Representations of 3D Shapes                                            </a:t>
            </a:r>
            <a:endParaRPr lang="en-GB" sz="1800" dirty="0"/>
          </a:p>
        </p:txBody>
      </p:sp>
      <p:sp>
        <p:nvSpPr>
          <p:cNvPr id="4" name="Right Arrow 3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596093"/>
              </p:ext>
            </p:extLst>
          </p:nvPr>
        </p:nvGraphicFramePr>
        <p:xfrm>
          <a:off x="488956" y="1332362"/>
          <a:ext cx="9682286" cy="17640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1286"/>
                <a:gridCol w="5400600"/>
                <a:gridCol w="3600400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/>
                </a:tc>
              </a:tr>
              <a:tr h="12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dirty="0" smtClean="0">
                          <a:latin typeface="Arial" pitchFamily="34" charset="0"/>
                          <a:cs typeface="Arial" pitchFamily="34" charset="0"/>
                        </a:rPr>
                        <a:t>N15</a:t>
                      </a:r>
                      <a:endParaRPr lang="en-GB" sz="21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>
                    <a:solidFill>
                      <a:srgbClr val="3B5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solve problems involving percentage change, including increase/decrease, simple interest and compound interest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</a:tr>
            </a:tbl>
          </a:graphicData>
        </a:graphic>
      </p:graphicFrame>
      <p:sp>
        <p:nvSpPr>
          <p:cNvPr id="42003" name="TextBox 3"/>
          <p:cNvSpPr txBox="1">
            <a:spLocks noChangeArrowheads="1"/>
          </p:cNvSpPr>
          <p:nvPr/>
        </p:nvSpPr>
        <p:spPr bwMode="auto">
          <a:xfrm>
            <a:off x="378149" y="540273"/>
            <a:ext cx="3967591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Calculating with Percentages</a:t>
            </a:r>
          </a:p>
        </p:txBody>
      </p:sp>
      <p:sp>
        <p:nvSpPr>
          <p:cNvPr id="4" name="Rectangle 3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86269"/>
              </p:ext>
            </p:extLst>
          </p:nvPr>
        </p:nvGraphicFramePr>
        <p:xfrm>
          <a:off x="488956" y="1288178"/>
          <a:ext cx="9682286" cy="250548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3294"/>
                <a:gridCol w="5256584"/>
                <a:gridCol w="3672408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 anchor="ctr"/>
                </a:tc>
              </a:tr>
              <a:tr h="1099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G14</a:t>
                      </a:r>
                    </a:p>
                  </a:txBody>
                  <a:tcPr marL="91434" marR="91434" marT="45718" marB="45718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use standard units of measure and related concepts (length, area, volume/capacity, mass, time, money etc.); change freely between related standard units (</a:t>
                      </a:r>
                      <a:r>
                        <a:rPr lang="en-GB" sz="1100" dirty="0" err="1" smtClean="0">
                          <a:effectLst/>
                          <a:latin typeface="Arial"/>
                          <a:ea typeface="HelveticaNeueLTStd-Roman"/>
                        </a:rPr>
                        <a:t>eg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 time, length, area, volume/capacity, mass) and compound units (</a:t>
                      </a:r>
                      <a:r>
                        <a:rPr lang="en-GB" sz="1100" dirty="0" err="1" smtClean="0">
                          <a:effectLst/>
                          <a:latin typeface="Arial"/>
                          <a:ea typeface="HelveticaNeueLTStd-Roman"/>
                        </a:rPr>
                        <a:t>eg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 speed and density)</a:t>
                      </a:r>
                      <a:endParaRPr lang="en-GB" sz="11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4" marR="91434" marT="45718" marB="457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 24 and 12 hour clock for times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4" marR="91434" marT="45718" marB="45718"/>
                </a:tc>
              </a:tr>
              <a:tr h="9018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N11</a:t>
                      </a:r>
                    </a:p>
                  </a:txBody>
                  <a:tcPr marL="91434" marR="91434" marT="45718" marB="45718">
                    <a:solidFill>
                      <a:srgbClr val="3B5AF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apply and interpret limits of accuracy</a:t>
                      </a:r>
                      <a:endParaRPr lang="en-GB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4" marR="91434" marT="45718" marB="457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4" marR="91434" marT="45718" marB="45718"/>
                </a:tc>
              </a:tr>
            </a:tbl>
          </a:graphicData>
        </a:graphic>
      </p:graphicFrame>
      <p:sp>
        <p:nvSpPr>
          <p:cNvPr id="39955" name="TextBox 3"/>
          <p:cNvSpPr txBox="1">
            <a:spLocks noChangeArrowheads="1"/>
          </p:cNvSpPr>
          <p:nvPr/>
        </p:nvSpPr>
        <p:spPr bwMode="auto">
          <a:xfrm>
            <a:off x="378152" y="540273"/>
            <a:ext cx="1417214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Measures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47"/>
          <p:cNvGrpSpPr>
            <a:grpSpLocks/>
          </p:cNvGrpSpPr>
          <p:nvPr/>
        </p:nvGrpSpPr>
        <p:grpSpPr bwMode="auto">
          <a:xfrm>
            <a:off x="131763" y="5292725"/>
            <a:ext cx="1035050" cy="649294"/>
            <a:chOff x="131726" y="4784396"/>
            <a:chExt cx="1035087" cy="1181456"/>
          </a:xfrm>
        </p:grpSpPr>
        <p:sp>
          <p:nvSpPr>
            <p:cNvPr id="30" name="Holiday 31"/>
            <p:cNvSpPr/>
            <p:nvPr/>
          </p:nvSpPr>
          <p:spPr>
            <a:xfrm>
              <a:off x="131727" y="4784396"/>
              <a:ext cx="1030323" cy="1181456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99" tIns="52150" rIns="104299" bIns="52150"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35" name="Holiday"/>
            <p:cNvSpPr txBox="1"/>
            <p:nvPr/>
          </p:nvSpPr>
          <p:spPr>
            <a:xfrm>
              <a:off x="131726" y="4943225"/>
              <a:ext cx="1035087" cy="412283"/>
            </a:xfrm>
            <a:prstGeom prst="rect">
              <a:avLst/>
            </a:prstGeom>
            <a:noFill/>
          </p:spPr>
          <p:txBody>
            <a:bodyPr lIns="54000" tIns="52150" rIns="104299" bIns="52150">
              <a:spAutoFit/>
            </a:bodyPr>
            <a:lstStyle/>
            <a:p>
              <a:pPr>
                <a:defRPr/>
              </a:pPr>
              <a:r>
                <a:rPr lang="en-GB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</a:rPr>
                <a:t>Holiday</a:t>
              </a:r>
            </a:p>
          </p:txBody>
        </p:sp>
      </p:grpSp>
      <p:grpSp>
        <p:nvGrpSpPr>
          <p:cNvPr id="8195" name="Group 46"/>
          <p:cNvGrpSpPr>
            <a:grpSpLocks/>
          </p:cNvGrpSpPr>
          <p:nvPr/>
        </p:nvGrpSpPr>
        <p:grpSpPr bwMode="auto">
          <a:xfrm>
            <a:off x="1173163" y="5289550"/>
            <a:ext cx="1035050" cy="660479"/>
            <a:chOff x="1173097" y="4780763"/>
            <a:chExt cx="1035087" cy="1181456"/>
          </a:xfrm>
        </p:grpSpPr>
        <p:sp>
          <p:nvSpPr>
            <p:cNvPr id="29" name="Holiday 32"/>
            <p:cNvSpPr/>
            <p:nvPr/>
          </p:nvSpPr>
          <p:spPr>
            <a:xfrm>
              <a:off x="1173098" y="4780763"/>
              <a:ext cx="1030323" cy="1181456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99" tIns="52150" rIns="104299" bIns="52150"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36" name="Holiday"/>
            <p:cNvSpPr txBox="1"/>
            <p:nvPr/>
          </p:nvSpPr>
          <p:spPr>
            <a:xfrm>
              <a:off x="1173097" y="4939592"/>
              <a:ext cx="1035087" cy="412283"/>
            </a:xfrm>
            <a:prstGeom prst="rect">
              <a:avLst/>
            </a:prstGeom>
            <a:noFill/>
          </p:spPr>
          <p:txBody>
            <a:bodyPr lIns="54000" tIns="52150" rIns="104299" bIns="52150">
              <a:spAutoFit/>
            </a:bodyPr>
            <a:lstStyle/>
            <a:p>
              <a:pPr>
                <a:defRPr/>
              </a:pPr>
              <a:r>
                <a:rPr lang="en-GB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</a:rPr>
                <a:t>Holiday</a:t>
              </a:r>
            </a:p>
          </p:txBody>
        </p:sp>
      </p:grpSp>
      <p:grpSp>
        <p:nvGrpSpPr>
          <p:cNvPr id="8196" name="Group 44"/>
          <p:cNvGrpSpPr>
            <a:grpSpLocks/>
          </p:cNvGrpSpPr>
          <p:nvPr/>
        </p:nvGrpSpPr>
        <p:grpSpPr bwMode="auto">
          <a:xfrm>
            <a:off x="3251206" y="4096550"/>
            <a:ext cx="1039813" cy="616332"/>
            <a:chOff x="3251190" y="3585369"/>
            <a:chExt cx="1039842" cy="1194960"/>
          </a:xfrm>
        </p:grpSpPr>
        <p:sp>
          <p:nvSpPr>
            <p:cNvPr id="31" name="Holiday 24"/>
            <p:cNvSpPr/>
            <p:nvPr/>
          </p:nvSpPr>
          <p:spPr>
            <a:xfrm>
              <a:off x="3260709" y="3585369"/>
              <a:ext cx="1030323" cy="1194960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99" tIns="52150" rIns="104299" bIns="52150"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37" name="Holiday"/>
            <p:cNvSpPr txBox="1"/>
            <p:nvPr/>
          </p:nvSpPr>
          <p:spPr>
            <a:xfrm>
              <a:off x="3251190" y="3753035"/>
              <a:ext cx="1035079" cy="393778"/>
            </a:xfrm>
            <a:prstGeom prst="rect">
              <a:avLst/>
            </a:prstGeom>
            <a:noFill/>
          </p:spPr>
          <p:txBody>
            <a:bodyPr lIns="54000" tIns="52150" rIns="104299" bIns="52150">
              <a:spAutoFit/>
            </a:bodyPr>
            <a:lstStyle/>
            <a:p>
              <a:pPr>
                <a:defRPr/>
              </a:pPr>
              <a:r>
                <a:rPr lang="en-GB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</a:rPr>
                <a:t>Holiday</a:t>
              </a:r>
            </a:p>
          </p:txBody>
        </p:sp>
      </p:grpSp>
      <p:grpSp>
        <p:nvGrpSpPr>
          <p:cNvPr id="8197" name="Group 45"/>
          <p:cNvGrpSpPr>
            <a:grpSpLocks/>
          </p:cNvGrpSpPr>
          <p:nvPr/>
        </p:nvGrpSpPr>
        <p:grpSpPr bwMode="auto">
          <a:xfrm>
            <a:off x="7437438" y="5292725"/>
            <a:ext cx="1035050" cy="674688"/>
            <a:chOff x="7437452" y="4785175"/>
            <a:chExt cx="1035087" cy="1181456"/>
          </a:xfrm>
        </p:grpSpPr>
        <p:sp>
          <p:nvSpPr>
            <p:cNvPr id="28" name="Holiday 38"/>
            <p:cNvSpPr/>
            <p:nvPr/>
          </p:nvSpPr>
          <p:spPr>
            <a:xfrm>
              <a:off x="7440611" y="4785175"/>
              <a:ext cx="1030323" cy="1181456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99" tIns="52150" rIns="104299" bIns="52150"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38" name="Holiday"/>
            <p:cNvSpPr txBox="1"/>
            <p:nvPr/>
          </p:nvSpPr>
          <p:spPr>
            <a:xfrm>
              <a:off x="7437452" y="4938070"/>
              <a:ext cx="1035087" cy="411313"/>
            </a:xfrm>
            <a:prstGeom prst="rect">
              <a:avLst/>
            </a:prstGeom>
            <a:noFill/>
          </p:spPr>
          <p:txBody>
            <a:bodyPr lIns="54000" tIns="52150" rIns="104299" bIns="52150">
              <a:spAutoFit/>
            </a:bodyPr>
            <a:lstStyle/>
            <a:p>
              <a:pPr>
                <a:defRPr/>
              </a:pPr>
              <a:r>
                <a:rPr lang="en-GB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</a:rPr>
                <a:t>Holiday</a:t>
              </a:r>
            </a:p>
          </p:txBody>
        </p:sp>
      </p:grpSp>
      <p:grpSp>
        <p:nvGrpSpPr>
          <p:cNvPr id="8198" name="Group 42"/>
          <p:cNvGrpSpPr>
            <a:grpSpLocks/>
          </p:cNvGrpSpPr>
          <p:nvPr/>
        </p:nvGrpSpPr>
        <p:grpSpPr bwMode="auto">
          <a:xfrm>
            <a:off x="6394450" y="2844800"/>
            <a:ext cx="1066800" cy="647700"/>
            <a:chOff x="6394455" y="2385212"/>
            <a:chExt cx="1067458" cy="1172716"/>
          </a:xfrm>
        </p:grpSpPr>
        <p:sp>
          <p:nvSpPr>
            <p:cNvPr id="32" name="Holiday 17"/>
            <p:cNvSpPr/>
            <p:nvPr/>
          </p:nvSpPr>
          <p:spPr>
            <a:xfrm>
              <a:off x="6394455" y="2385212"/>
              <a:ext cx="1030323" cy="1172716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99" tIns="52150" rIns="104299" bIns="52150"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39" name="Holiday"/>
            <p:cNvSpPr txBox="1"/>
            <p:nvPr/>
          </p:nvSpPr>
          <p:spPr>
            <a:xfrm>
              <a:off x="6426225" y="2514557"/>
              <a:ext cx="1035688" cy="425282"/>
            </a:xfrm>
            <a:prstGeom prst="rect">
              <a:avLst/>
            </a:prstGeom>
            <a:noFill/>
          </p:spPr>
          <p:txBody>
            <a:bodyPr lIns="54000" tIns="52150" rIns="104299" bIns="52150">
              <a:spAutoFit/>
            </a:bodyPr>
            <a:lstStyle/>
            <a:p>
              <a:pPr>
                <a:defRPr/>
              </a:pPr>
              <a:r>
                <a:rPr lang="en-GB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</a:rPr>
                <a:t>Holiday</a:t>
              </a:r>
            </a:p>
          </p:txBody>
        </p:sp>
      </p:grpSp>
      <p:grpSp>
        <p:nvGrpSpPr>
          <p:cNvPr id="8199" name="Group 41"/>
          <p:cNvGrpSpPr>
            <a:grpSpLocks/>
          </p:cNvGrpSpPr>
          <p:nvPr/>
        </p:nvGrpSpPr>
        <p:grpSpPr bwMode="auto">
          <a:xfrm>
            <a:off x="7418393" y="1692280"/>
            <a:ext cx="1038225" cy="627064"/>
            <a:chOff x="6389698" y="1189818"/>
            <a:chExt cx="1038230" cy="1181456"/>
          </a:xfrm>
        </p:grpSpPr>
        <p:sp>
          <p:nvSpPr>
            <p:cNvPr id="34" name="Holiday 7"/>
            <p:cNvSpPr/>
            <p:nvPr/>
          </p:nvSpPr>
          <p:spPr>
            <a:xfrm>
              <a:off x="6397605" y="1189818"/>
              <a:ext cx="1030323" cy="1181456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99" tIns="52150" rIns="104299" bIns="52150"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40" name="Holiday"/>
            <p:cNvSpPr txBox="1"/>
            <p:nvPr/>
          </p:nvSpPr>
          <p:spPr>
            <a:xfrm>
              <a:off x="6389698" y="1337501"/>
              <a:ext cx="1035055" cy="397292"/>
            </a:xfrm>
            <a:prstGeom prst="rect">
              <a:avLst/>
            </a:prstGeom>
            <a:noFill/>
          </p:spPr>
          <p:txBody>
            <a:bodyPr lIns="54000" tIns="52150" rIns="104299" bIns="52150">
              <a:spAutoFit/>
            </a:bodyPr>
            <a:lstStyle/>
            <a:p>
              <a:pPr>
                <a:defRPr/>
              </a:pPr>
              <a:r>
                <a:rPr lang="en-GB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</a:rPr>
                <a:t>Holiday</a:t>
              </a:r>
            </a:p>
          </p:txBody>
        </p:sp>
      </p:grpSp>
      <p:grpSp>
        <p:nvGrpSpPr>
          <p:cNvPr id="8200" name="Group 43"/>
          <p:cNvGrpSpPr>
            <a:grpSpLocks/>
          </p:cNvGrpSpPr>
          <p:nvPr/>
        </p:nvGrpSpPr>
        <p:grpSpPr bwMode="auto">
          <a:xfrm>
            <a:off x="5346700" y="2844800"/>
            <a:ext cx="1035050" cy="650875"/>
            <a:chOff x="5346700" y="2827672"/>
            <a:chExt cx="1035087" cy="738645"/>
          </a:xfrm>
        </p:grpSpPr>
        <p:sp>
          <p:nvSpPr>
            <p:cNvPr id="33" name="Holiday 16"/>
            <p:cNvSpPr/>
            <p:nvPr/>
          </p:nvSpPr>
          <p:spPr>
            <a:xfrm>
              <a:off x="5346700" y="2827672"/>
              <a:ext cx="1030323" cy="738645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99" tIns="52150" rIns="104299" bIns="52150"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41" name="Holiday"/>
            <p:cNvSpPr txBox="1"/>
            <p:nvPr/>
          </p:nvSpPr>
          <p:spPr>
            <a:xfrm>
              <a:off x="5346700" y="2908743"/>
              <a:ext cx="1035087" cy="266561"/>
            </a:xfrm>
            <a:prstGeom prst="rect">
              <a:avLst/>
            </a:prstGeom>
            <a:noFill/>
          </p:spPr>
          <p:txBody>
            <a:bodyPr lIns="54000" tIns="52150" rIns="104299" bIns="52150">
              <a:spAutoFit/>
            </a:bodyPr>
            <a:lstStyle/>
            <a:p>
              <a:pPr>
                <a:defRPr/>
              </a:pPr>
              <a:r>
                <a:rPr lang="en-GB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</a:rPr>
                <a:t>Holiday</a:t>
              </a:r>
            </a:p>
          </p:txBody>
        </p:sp>
      </p:grpSp>
      <p:sp>
        <p:nvSpPr>
          <p:cNvPr id="2" name="Round Diagonal Corner Rectangle 1">
            <a:hlinkClick r:id="rId2" action="ppaction://hlinksldjump"/>
          </p:cNvPr>
          <p:cNvSpPr>
            <a:spLocks/>
          </p:cNvSpPr>
          <p:nvPr/>
        </p:nvSpPr>
        <p:spPr>
          <a:xfrm>
            <a:off x="5373689" y="1662118"/>
            <a:ext cx="1008062" cy="658812"/>
          </a:xfrm>
          <a:prstGeom prst="round2DiagRect">
            <a:avLst/>
          </a:prstGeom>
          <a:solidFill>
            <a:srgbClr val="3B5AF7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Basic Fractions</a:t>
            </a:r>
          </a:p>
        </p:txBody>
      </p:sp>
      <p:sp>
        <p:nvSpPr>
          <p:cNvPr id="3" name="Round Diagonal Corner Rectangle 2">
            <a:hlinkClick r:id="rId3" action="ppaction://hlinksldjump"/>
          </p:cNvPr>
          <p:cNvSpPr>
            <a:spLocks/>
          </p:cNvSpPr>
          <p:nvPr/>
        </p:nvSpPr>
        <p:spPr>
          <a:xfrm>
            <a:off x="2242736" y="1665288"/>
            <a:ext cx="727700" cy="657832"/>
          </a:xfrm>
          <a:prstGeom prst="round2DiagRect">
            <a:avLst/>
          </a:prstGeom>
          <a:solidFill>
            <a:srgbClr val="3B5AF7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Basic Number</a:t>
            </a:r>
            <a:endParaRPr lang="en-GB" sz="800" b="1" dirty="0">
              <a:solidFill>
                <a:schemeClr val="bg1">
                  <a:alpha val="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" name="Round Diagonal Corner Rectangle 3">
            <a:hlinkClick r:id="rId4" action="ppaction://hlinksldjump"/>
          </p:cNvPr>
          <p:cNvSpPr>
            <a:spLocks/>
          </p:cNvSpPr>
          <p:nvPr/>
        </p:nvSpPr>
        <p:spPr>
          <a:xfrm>
            <a:off x="1216841" y="2826284"/>
            <a:ext cx="1995443" cy="658812"/>
          </a:xfrm>
          <a:prstGeom prst="round2DiagRect">
            <a:avLst/>
          </a:prstGeom>
          <a:solidFill>
            <a:srgbClr val="3B5AF7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Basic Percentages</a:t>
            </a:r>
          </a:p>
        </p:txBody>
      </p:sp>
      <p:sp>
        <p:nvSpPr>
          <p:cNvPr id="5" name="Round Diagonal Corner Rectangle 4">
            <a:hlinkClick r:id="rId5" action="ppaction://hlinksldjump"/>
          </p:cNvPr>
          <p:cNvSpPr>
            <a:spLocks/>
          </p:cNvSpPr>
          <p:nvPr/>
        </p:nvSpPr>
        <p:spPr>
          <a:xfrm>
            <a:off x="3022661" y="1668463"/>
            <a:ext cx="1008063" cy="658812"/>
          </a:xfrm>
          <a:prstGeom prst="round2DiagRect">
            <a:avLst/>
          </a:prstGeom>
          <a:solidFill>
            <a:srgbClr val="3B5AF7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Factors  and Multiples </a:t>
            </a:r>
          </a:p>
        </p:txBody>
      </p:sp>
      <p:sp>
        <p:nvSpPr>
          <p:cNvPr id="8205" name="TextBox 8"/>
          <p:cNvSpPr txBox="1">
            <a:spLocks noChangeArrowheads="1"/>
          </p:cNvSpPr>
          <p:nvPr/>
        </p:nvSpPr>
        <p:spPr bwMode="auto">
          <a:xfrm>
            <a:off x="17469" y="841375"/>
            <a:ext cx="1252537" cy="35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08" tIns="52104" rIns="104208" bIns="52104">
            <a:spAutoFit/>
          </a:bodyPr>
          <a:lstStyle/>
          <a:p>
            <a:r>
              <a:rPr lang="en-GB" sz="1600" b="1" dirty="0">
                <a:latin typeface="Verdana" pitchFamily="34" charset="0"/>
              </a:rPr>
              <a:t>Year 10</a:t>
            </a:r>
          </a:p>
        </p:txBody>
      </p:sp>
      <p:sp>
        <p:nvSpPr>
          <p:cNvPr id="8206" name="TextBox 9"/>
          <p:cNvSpPr txBox="1">
            <a:spLocks noChangeArrowheads="1"/>
          </p:cNvSpPr>
          <p:nvPr/>
        </p:nvSpPr>
        <p:spPr bwMode="auto">
          <a:xfrm>
            <a:off x="17467" y="393701"/>
            <a:ext cx="7566504" cy="351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208" tIns="52104" rIns="104208" bIns="52104">
            <a:spAutoFit/>
          </a:bodyPr>
          <a:lstStyle/>
          <a:p>
            <a:r>
              <a:rPr lang="en-GB" sz="1600" dirty="0"/>
              <a:t>International GCSE Mathematics 2 year Core Tier Routemap (2016 specification)</a:t>
            </a:r>
            <a:endParaRPr lang="en-US" sz="1600" dirty="0"/>
          </a:p>
        </p:txBody>
      </p:sp>
      <p:sp>
        <p:nvSpPr>
          <p:cNvPr id="16" name="Round Diagonal Corner Rectangle 15">
            <a:hlinkClick r:id="rId6" action="ppaction://hlinksldjump"/>
          </p:cNvPr>
          <p:cNvSpPr>
            <a:spLocks/>
          </p:cNvSpPr>
          <p:nvPr/>
        </p:nvSpPr>
        <p:spPr>
          <a:xfrm>
            <a:off x="9595172" y="5292804"/>
            <a:ext cx="923106" cy="657225"/>
          </a:xfrm>
          <a:prstGeom prst="round2DiagRect">
            <a:avLst/>
          </a:prstGeom>
          <a:solidFill>
            <a:srgbClr val="00B05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Measures</a:t>
            </a:r>
          </a:p>
        </p:txBody>
      </p:sp>
      <p:sp>
        <p:nvSpPr>
          <p:cNvPr id="19" name="Round Diagonal Corner Rectangle 18">
            <a:hlinkClick r:id="rId7" action="ppaction://hlinksldjump"/>
          </p:cNvPr>
          <p:cNvSpPr>
            <a:spLocks/>
          </p:cNvSpPr>
          <p:nvPr/>
        </p:nvSpPr>
        <p:spPr>
          <a:xfrm>
            <a:off x="6437315" y="1662119"/>
            <a:ext cx="969962" cy="657225"/>
          </a:xfrm>
          <a:prstGeom prst="round2Diag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Coordinates</a:t>
            </a:r>
          </a:p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and Linear Graphs</a:t>
            </a:r>
          </a:p>
        </p:txBody>
      </p:sp>
      <p:sp>
        <p:nvSpPr>
          <p:cNvPr id="26" name="Round Diagonal Corner Rectangle 25">
            <a:hlinkClick r:id="rId8" action="ppaction://hlinksldjump"/>
          </p:cNvPr>
          <p:cNvSpPr>
            <a:spLocks/>
          </p:cNvSpPr>
          <p:nvPr/>
        </p:nvSpPr>
        <p:spPr>
          <a:xfrm>
            <a:off x="4328538" y="4096550"/>
            <a:ext cx="985837" cy="625862"/>
          </a:xfrm>
          <a:prstGeom prst="round2Diag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Sequences</a:t>
            </a:r>
          </a:p>
        </p:txBody>
      </p:sp>
      <p:sp>
        <p:nvSpPr>
          <p:cNvPr id="8210" name="TextBox 51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8258175" y="7221543"/>
            <a:ext cx="960438" cy="29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pPr algn="r"/>
            <a:r>
              <a:rPr lang="en-GB" sz="1300" b="1" dirty="0">
                <a:latin typeface="Verdana" pitchFamily="34" charset="0"/>
              </a:rPr>
              <a:t>Year 11</a:t>
            </a:r>
          </a:p>
        </p:txBody>
      </p:sp>
      <p:sp>
        <p:nvSpPr>
          <p:cNvPr id="53" name="Isosceles Triangle 52">
            <a:hlinkClick r:id="rId9" action="ppaction://hlinksldjump"/>
          </p:cNvPr>
          <p:cNvSpPr/>
          <p:nvPr/>
        </p:nvSpPr>
        <p:spPr>
          <a:xfrm rot="5400000">
            <a:off x="9240072" y="7227154"/>
            <a:ext cx="214314" cy="285753"/>
          </a:xfrm>
          <a:prstGeom prst="triangl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41025" tIns="52104" rIns="104208" bIns="52104"/>
          <a:lstStyle/>
          <a:p>
            <a:pPr>
              <a:defRPr/>
            </a:pPr>
            <a:endParaRPr lang="en-GB" sz="900" u="sng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5" name="November Exam 12"/>
          <p:cNvSpPr/>
          <p:nvPr/>
        </p:nvSpPr>
        <p:spPr>
          <a:xfrm>
            <a:off x="9451156" y="1662113"/>
            <a:ext cx="1030323" cy="7076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8" tIns="52104" rIns="104208" bIns="52104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9" name="November Exam 12"/>
          <p:cNvSpPr/>
          <p:nvPr/>
        </p:nvSpPr>
        <p:spPr>
          <a:xfrm>
            <a:off x="128518" y="6516935"/>
            <a:ext cx="1030323" cy="653032"/>
          </a:xfrm>
          <a:prstGeom prst="rect">
            <a:avLst/>
          </a:prstGeom>
          <a:solidFill>
            <a:srgbClr val="FFFF00">
              <a:alpha val="63000"/>
            </a:srgb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8" tIns="52104" rIns="104208" bIns="52104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90" name="November Exam 12"/>
          <p:cNvSpPr/>
          <p:nvPr/>
        </p:nvSpPr>
        <p:spPr>
          <a:xfrm>
            <a:off x="1125656" y="6516935"/>
            <a:ext cx="1062156" cy="653458"/>
          </a:xfrm>
          <a:prstGeom prst="rect">
            <a:avLst/>
          </a:prstGeom>
          <a:solidFill>
            <a:srgbClr val="FFFF00">
              <a:alpha val="63000"/>
            </a:srgb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8" tIns="52104" rIns="104208" bIns="52104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91" name="TextBox 90"/>
          <p:cNvSpPr txBox="1">
            <a:spLocks/>
          </p:cNvSpPr>
          <p:nvPr/>
        </p:nvSpPr>
        <p:spPr>
          <a:xfrm>
            <a:off x="161925" y="6589716"/>
            <a:ext cx="1035050" cy="474630"/>
          </a:xfrm>
          <a:prstGeom prst="rect">
            <a:avLst/>
          </a:prstGeom>
          <a:noFill/>
        </p:spPr>
        <p:txBody>
          <a:bodyPr lIns="53952" tIns="52104" rIns="104208" bIns="52104">
            <a:spAutoFit/>
          </a:bodyPr>
          <a:lstStyle/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Summer</a:t>
            </a:r>
          </a:p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Examinations</a:t>
            </a:r>
          </a:p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and Revision</a:t>
            </a:r>
          </a:p>
        </p:txBody>
      </p:sp>
      <p:sp>
        <p:nvSpPr>
          <p:cNvPr id="92" name="TextBox 91"/>
          <p:cNvSpPr txBox="1">
            <a:spLocks/>
          </p:cNvSpPr>
          <p:nvPr/>
        </p:nvSpPr>
        <p:spPr>
          <a:xfrm>
            <a:off x="1169988" y="6589716"/>
            <a:ext cx="1035050" cy="474630"/>
          </a:xfrm>
          <a:prstGeom prst="rect">
            <a:avLst/>
          </a:prstGeom>
          <a:noFill/>
        </p:spPr>
        <p:txBody>
          <a:bodyPr lIns="53952" tIns="52104" rIns="104208" bIns="52104">
            <a:spAutoFit/>
          </a:bodyPr>
          <a:lstStyle/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Summer</a:t>
            </a:r>
          </a:p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Examinations</a:t>
            </a:r>
          </a:p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and Revision</a:t>
            </a:r>
          </a:p>
        </p:txBody>
      </p:sp>
      <p:sp>
        <p:nvSpPr>
          <p:cNvPr id="94" name="Round Diagonal Corner Rectangle 93">
            <a:hlinkClick r:id="rId10" action="ppaction://hlinksldjump"/>
          </p:cNvPr>
          <p:cNvSpPr>
            <a:spLocks/>
          </p:cNvSpPr>
          <p:nvPr/>
        </p:nvSpPr>
        <p:spPr>
          <a:xfrm>
            <a:off x="3258472" y="5284789"/>
            <a:ext cx="2016223" cy="657230"/>
          </a:xfrm>
          <a:prstGeom prst="round2DiagRect">
            <a:avLst/>
          </a:prstGeom>
          <a:solidFill>
            <a:srgbClr val="00B05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latin typeface="Verdana" pitchFamily="34" charset="0"/>
              </a:rPr>
              <a:t>Transformations</a:t>
            </a:r>
          </a:p>
        </p:txBody>
      </p:sp>
      <p:sp>
        <p:nvSpPr>
          <p:cNvPr id="66" name="Round Diagonal Corner Rectangle 65">
            <a:hlinkClick r:id="rId11" action="ppaction://hlinksldjump"/>
          </p:cNvPr>
          <p:cNvSpPr>
            <a:spLocks/>
          </p:cNvSpPr>
          <p:nvPr/>
        </p:nvSpPr>
        <p:spPr>
          <a:xfrm>
            <a:off x="7965616" y="4079248"/>
            <a:ext cx="1524488" cy="633633"/>
          </a:xfrm>
          <a:prstGeom prst="round2Diag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latin typeface="Verdana" pitchFamily="34" charset="0"/>
              </a:rPr>
              <a:t>Formulae and Equations</a:t>
            </a:r>
          </a:p>
        </p:txBody>
      </p:sp>
      <p:sp>
        <p:nvSpPr>
          <p:cNvPr id="63" name="Round Diagonal Corner Rectangle 62">
            <a:hlinkClick r:id="rId12" action="ppaction://hlinksldjump"/>
          </p:cNvPr>
          <p:cNvSpPr>
            <a:spLocks/>
          </p:cNvSpPr>
          <p:nvPr/>
        </p:nvSpPr>
        <p:spPr>
          <a:xfrm>
            <a:off x="150779" y="2820379"/>
            <a:ext cx="1008063" cy="658812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3B5AF7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Basic Decimals and Rounding</a:t>
            </a:r>
          </a:p>
        </p:txBody>
      </p:sp>
      <p:sp>
        <p:nvSpPr>
          <p:cNvPr id="64" name="Round Diagonal Corner Rectangle 63">
            <a:hlinkClick r:id="rId13" action="ppaction://hlinksldjump"/>
          </p:cNvPr>
          <p:cNvSpPr>
            <a:spLocks/>
          </p:cNvSpPr>
          <p:nvPr/>
        </p:nvSpPr>
        <p:spPr>
          <a:xfrm>
            <a:off x="4821456" y="1662114"/>
            <a:ext cx="515122" cy="665161"/>
          </a:xfrm>
          <a:prstGeom prst="round2Diag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Basic Algebra</a:t>
            </a:r>
          </a:p>
        </p:txBody>
      </p:sp>
      <p:sp>
        <p:nvSpPr>
          <p:cNvPr id="67" name="Round Diagonal Corner Rectangle 66">
            <a:hlinkClick r:id="rId14" action="ppaction://hlinksldjump"/>
          </p:cNvPr>
          <p:cNvSpPr>
            <a:spLocks/>
          </p:cNvSpPr>
          <p:nvPr/>
        </p:nvSpPr>
        <p:spPr>
          <a:xfrm>
            <a:off x="161930" y="1692280"/>
            <a:ext cx="935037" cy="633413"/>
          </a:xfrm>
          <a:prstGeom prst="round2DiagRect">
            <a:avLst/>
          </a:prstGeom>
          <a:solidFill>
            <a:srgbClr val="00B05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Angles</a:t>
            </a:r>
          </a:p>
        </p:txBody>
      </p:sp>
      <p:sp>
        <p:nvSpPr>
          <p:cNvPr id="68" name="November Exam 12"/>
          <p:cNvSpPr/>
          <p:nvPr/>
        </p:nvSpPr>
        <p:spPr>
          <a:xfrm>
            <a:off x="3258468" y="2844527"/>
            <a:ext cx="1062156" cy="648072"/>
          </a:xfrm>
          <a:prstGeom prst="rect">
            <a:avLst/>
          </a:prstGeom>
          <a:solidFill>
            <a:srgbClr val="FFFF00">
              <a:alpha val="63000"/>
            </a:srgb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8" tIns="52104" rIns="104208" bIns="52104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69" name="November Exam 12"/>
          <p:cNvSpPr/>
          <p:nvPr/>
        </p:nvSpPr>
        <p:spPr>
          <a:xfrm>
            <a:off x="4338587" y="2844527"/>
            <a:ext cx="1008113" cy="648072"/>
          </a:xfrm>
          <a:prstGeom prst="rect">
            <a:avLst/>
          </a:prstGeom>
          <a:solidFill>
            <a:srgbClr val="FFFF00">
              <a:alpha val="63000"/>
            </a:srgb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8" tIns="52104" rIns="104208" bIns="52104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70" name="TextBox 69"/>
          <p:cNvSpPr txBox="1">
            <a:spLocks/>
          </p:cNvSpPr>
          <p:nvPr/>
        </p:nvSpPr>
        <p:spPr>
          <a:xfrm>
            <a:off x="3259139" y="2916241"/>
            <a:ext cx="1035050" cy="474630"/>
          </a:xfrm>
          <a:prstGeom prst="rect">
            <a:avLst/>
          </a:prstGeom>
          <a:noFill/>
        </p:spPr>
        <p:txBody>
          <a:bodyPr lIns="53952" tIns="52104" rIns="104208" bIns="52104">
            <a:spAutoFit/>
          </a:bodyPr>
          <a:lstStyle/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Year 10</a:t>
            </a:r>
          </a:p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Examinations</a:t>
            </a:r>
          </a:p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and Revision</a:t>
            </a:r>
          </a:p>
        </p:txBody>
      </p:sp>
      <p:sp>
        <p:nvSpPr>
          <p:cNvPr id="71" name="TextBox 70"/>
          <p:cNvSpPr txBox="1">
            <a:spLocks/>
          </p:cNvSpPr>
          <p:nvPr/>
        </p:nvSpPr>
        <p:spPr>
          <a:xfrm>
            <a:off x="4338638" y="2916241"/>
            <a:ext cx="1008062" cy="474630"/>
          </a:xfrm>
          <a:prstGeom prst="rect">
            <a:avLst/>
          </a:prstGeom>
          <a:noFill/>
        </p:spPr>
        <p:txBody>
          <a:bodyPr lIns="53952" tIns="52104" rIns="104208" bIns="52104">
            <a:spAutoFit/>
          </a:bodyPr>
          <a:lstStyle/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Year 10</a:t>
            </a:r>
          </a:p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Examinations</a:t>
            </a:r>
          </a:p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and Revision</a:t>
            </a:r>
          </a:p>
        </p:txBody>
      </p:sp>
      <p:sp>
        <p:nvSpPr>
          <p:cNvPr id="72" name="Round Diagonal Corner Rectangle 71">
            <a:hlinkClick r:id="rId15" action="ppaction://hlinksldjump"/>
          </p:cNvPr>
          <p:cNvSpPr>
            <a:spLocks/>
          </p:cNvSpPr>
          <p:nvPr/>
        </p:nvSpPr>
        <p:spPr>
          <a:xfrm>
            <a:off x="9605727" y="4090360"/>
            <a:ext cx="936104" cy="622521"/>
          </a:xfrm>
          <a:prstGeom prst="round2Diag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Indices (number and algebra)</a:t>
            </a:r>
          </a:p>
        </p:txBody>
      </p:sp>
      <p:sp>
        <p:nvSpPr>
          <p:cNvPr id="62" name="Right Arrow 61">
            <a:hlinkClick r:id="" action="ppaction://hlinkshowjump?jump=nextslide"/>
          </p:cNvPr>
          <p:cNvSpPr/>
          <p:nvPr/>
        </p:nvSpPr>
        <p:spPr>
          <a:xfrm>
            <a:off x="8226429" y="7164388"/>
            <a:ext cx="1535113" cy="396875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76" name="Round Diagonal Corner Rectangle 75">
            <a:hlinkClick r:id="rId16" action="ppaction://hlinksldjump"/>
          </p:cNvPr>
          <p:cNvSpPr>
            <a:spLocks/>
          </p:cNvSpPr>
          <p:nvPr/>
        </p:nvSpPr>
        <p:spPr>
          <a:xfrm>
            <a:off x="1690694" y="4096549"/>
            <a:ext cx="1567779" cy="629345"/>
          </a:xfrm>
          <a:prstGeom prst="round2Diag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Real Life Graphs</a:t>
            </a:r>
          </a:p>
        </p:txBody>
      </p:sp>
      <p:sp>
        <p:nvSpPr>
          <p:cNvPr id="77" name="Round Diagonal Corner Rectangle 76">
            <a:hlinkClick r:id="rId17" action="ppaction://hlinksldjump"/>
          </p:cNvPr>
          <p:cNvSpPr>
            <a:spLocks/>
          </p:cNvSpPr>
          <p:nvPr/>
        </p:nvSpPr>
        <p:spPr>
          <a:xfrm>
            <a:off x="6956884" y="4096550"/>
            <a:ext cx="1008732" cy="616332"/>
          </a:xfrm>
          <a:prstGeom prst="round2DiagRect">
            <a:avLst/>
          </a:prstGeom>
          <a:solidFill>
            <a:srgbClr val="00B05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39565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Properties of Polygons </a:t>
            </a:r>
          </a:p>
        </p:txBody>
      </p:sp>
      <p:sp>
        <p:nvSpPr>
          <p:cNvPr id="78" name="Round Diagonal Corner Rectangle 77">
            <a:hlinkClick r:id="rId18" action="ppaction://hlinksldjump"/>
          </p:cNvPr>
          <p:cNvSpPr>
            <a:spLocks/>
          </p:cNvSpPr>
          <p:nvPr/>
        </p:nvSpPr>
        <p:spPr>
          <a:xfrm>
            <a:off x="1190628" y="1692280"/>
            <a:ext cx="952500" cy="631826"/>
          </a:xfrm>
          <a:prstGeom prst="round2DiagRect">
            <a:avLst/>
          </a:prstGeom>
          <a:solidFill>
            <a:srgbClr val="00B05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39565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Scale Diagrams and Bearings</a:t>
            </a:r>
          </a:p>
        </p:txBody>
      </p:sp>
      <p:sp>
        <p:nvSpPr>
          <p:cNvPr id="79" name="Round Diagonal Corner Rectangle 78">
            <a:hlinkClick r:id="rId19" action="ppaction://hlinksldjump"/>
          </p:cNvPr>
          <p:cNvSpPr>
            <a:spLocks/>
          </p:cNvSpPr>
          <p:nvPr/>
        </p:nvSpPr>
        <p:spPr>
          <a:xfrm>
            <a:off x="8508355" y="1665293"/>
            <a:ext cx="2011164" cy="657225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Collecting and Representing  Data </a:t>
            </a:r>
          </a:p>
        </p:txBody>
      </p:sp>
      <p:sp>
        <p:nvSpPr>
          <p:cNvPr id="81" name="Round Diagonal Corner Rectangle 80">
            <a:hlinkClick r:id="rId20" action="ppaction://hlinksldjump"/>
          </p:cNvPr>
          <p:cNvSpPr>
            <a:spLocks/>
          </p:cNvSpPr>
          <p:nvPr/>
        </p:nvSpPr>
        <p:spPr>
          <a:xfrm>
            <a:off x="2250360" y="6516934"/>
            <a:ext cx="1586334" cy="647453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Statistical Measures</a:t>
            </a:r>
          </a:p>
        </p:txBody>
      </p:sp>
      <p:sp>
        <p:nvSpPr>
          <p:cNvPr id="82" name="Round Diagonal Corner Rectangle 81">
            <a:hlinkClick r:id="rId21" action="ppaction://hlinksldjump"/>
          </p:cNvPr>
          <p:cNvSpPr>
            <a:spLocks/>
          </p:cNvSpPr>
          <p:nvPr/>
        </p:nvSpPr>
        <p:spPr>
          <a:xfrm>
            <a:off x="7452808" y="2844799"/>
            <a:ext cx="3057027" cy="634391"/>
          </a:xfrm>
          <a:prstGeom prst="round2DiagRect">
            <a:avLst/>
          </a:prstGeom>
          <a:solidFill>
            <a:srgbClr val="00B05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latin typeface="Verdana" pitchFamily="34" charset="0"/>
              </a:rPr>
              <a:t>Perimeter  and Area</a:t>
            </a:r>
          </a:p>
        </p:txBody>
      </p:sp>
      <p:sp>
        <p:nvSpPr>
          <p:cNvPr id="84" name="Round Diagonal Corner Rectangle 83">
            <a:hlinkClick r:id="rId22" action="ppaction://hlinksldjump"/>
          </p:cNvPr>
          <p:cNvSpPr>
            <a:spLocks/>
          </p:cNvSpPr>
          <p:nvPr/>
        </p:nvSpPr>
        <p:spPr>
          <a:xfrm>
            <a:off x="5358806" y="4096549"/>
            <a:ext cx="1553964" cy="629339"/>
          </a:xfrm>
          <a:prstGeom prst="round2DiagRect">
            <a:avLst/>
          </a:prstGeom>
          <a:solidFill>
            <a:srgbClr val="3B5AF7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39565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Ratio and Proportion</a:t>
            </a:r>
          </a:p>
        </p:txBody>
      </p:sp>
      <p:sp>
        <p:nvSpPr>
          <p:cNvPr id="98" name="Round Diagonal Corner Rectangle 97">
            <a:hlinkClick r:id="rId23" action="ppaction://hlinksldjump"/>
          </p:cNvPr>
          <p:cNvSpPr>
            <a:spLocks/>
          </p:cNvSpPr>
          <p:nvPr/>
        </p:nvSpPr>
        <p:spPr>
          <a:xfrm>
            <a:off x="6426202" y="5284794"/>
            <a:ext cx="998538" cy="657225"/>
          </a:xfrm>
          <a:prstGeom prst="round2DiagRect">
            <a:avLst/>
          </a:prstGeom>
          <a:solidFill>
            <a:srgbClr val="00B05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2372" tIns="39565" rIns="32372" bIns="52104"/>
          <a:lstStyle/>
          <a:p>
            <a:pPr>
              <a:defRPr/>
            </a:pPr>
            <a:r>
              <a:rPr lang="en-GB" sz="800" b="1" spc="-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2D Representations of 3D Shapes</a:t>
            </a:r>
          </a:p>
        </p:txBody>
      </p:sp>
      <p:sp>
        <p:nvSpPr>
          <p:cNvPr id="100" name="Round Diagonal Corner Rectangle 99">
            <a:hlinkClick r:id="rId24" action="ppaction://hlinksldjump"/>
          </p:cNvPr>
          <p:cNvSpPr>
            <a:spLocks/>
          </p:cNvSpPr>
          <p:nvPr/>
        </p:nvSpPr>
        <p:spPr>
          <a:xfrm>
            <a:off x="8514029" y="5308606"/>
            <a:ext cx="1008113" cy="658812"/>
          </a:xfrm>
          <a:prstGeom prst="round2DiagRect">
            <a:avLst/>
          </a:prstGeom>
          <a:solidFill>
            <a:srgbClr val="3B5AF7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Calculating with</a:t>
            </a:r>
            <a:r>
              <a:rPr lang="en-GB" sz="800" b="1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Percentages</a:t>
            </a:r>
          </a:p>
        </p:txBody>
      </p:sp>
      <p:sp>
        <p:nvSpPr>
          <p:cNvPr id="80" name="Round Diagonal Corner Rectangle 79">
            <a:hlinkClick r:id="rId25" action="ppaction://hlinksldjump"/>
          </p:cNvPr>
          <p:cNvSpPr>
            <a:spLocks/>
          </p:cNvSpPr>
          <p:nvPr/>
        </p:nvSpPr>
        <p:spPr>
          <a:xfrm>
            <a:off x="2243138" y="5289556"/>
            <a:ext cx="968375" cy="652463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Basic Probability</a:t>
            </a:r>
          </a:p>
        </p:txBody>
      </p:sp>
      <p:sp>
        <p:nvSpPr>
          <p:cNvPr id="93" name="Round Diagonal Corner Rectangle 92">
            <a:hlinkClick r:id="rId6" action="ppaction://hlinksldjump"/>
          </p:cNvPr>
          <p:cNvSpPr>
            <a:spLocks/>
          </p:cNvSpPr>
          <p:nvPr/>
        </p:nvSpPr>
        <p:spPr>
          <a:xfrm>
            <a:off x="3906540" y="6516934"/>
            <a:ext cx="1368152" cy="647454"/>
          </a:xfrm>
          <a:prstGeom prst="round2DiagRect">
            <a:avLst/>
          </a:prstGeom>
          <a:solidFill>
            <a:srgbClr val="00B05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Constructions and Loci</a:t>
            </a:r>
          </a:p>
        </p:txBody>
      </p:sp>
      <p:sp>
        <p:nvSpPr>
          <p:cNvPr id="83" name="Round Diagonal Corner Rectangle 82">
            <a:hlinkClick r:id="rId25" action="ppaction://hlinksldjump"/>
          </p:cNvPr>
          <p:cNvSpPr>
            <a:spLocks/>
          </p:cNvSpPr>
          <p:nvPr/>
        </p:nvSpPr>
        <p:spPr>
          <a:xfrm>
            <a:off x="161929" y="4096549"/>
            <a:ext cx="1494808" cy="616331"/>
          </a:xfrm>
          <a:prstGeom prst="round2DiagRect">
            <a:avLst/>
          </a:prstGeom>
          <a:solidFill>
            <a:srgbClr val="3B5AF7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Set Notation and Venn diagrams</a:t>
            </a:r>
          </a:p>
        </p:txBody>
      </p:sp>
      <p:sp>
        <p:nvSpPr>
          <p:cNvPr id="86" name="Round Diagonal Corner Rectangle 85">
            <a:hlinkClick r:id="rId26" action="ppaction://hlinksldjump"/>
          </p:cNvPr>
          <p:cNvSpPr>
            <a:spLocks/>
          </p:cNvSpPr>
          <p:nvPr/>
        </p:nvSpPr>
        <p:spPr>
          <a:xfrm>
            <a:off x="5409668" y="5286377"/>
            <a:ext cx="936104" cy="658813"/>
          </a:xfrm>
          <a:prstGeom prst="round2DiagRect">
            <a:avLst/>
          </a:prstGeom>
          <a:solidFill>
            <a:srgbClr val="00B05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39565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Pythagoras’ Theorem</a:t>
            </a:r>
          </a:p>
        </p:txBody>
      </p:sp>
      <p:sp>
        <p:nvSpPr>
          <p:cNvPr id="88" name="Round Diagonal Corner Rectangle 87">
            <a:hlinkClick r:id="rId6" action="ppaction://hlinksldjump"/>
          </p:cNvPr>
          <p:cNvSpPr>
            <a:spLocks/>
          </p:cNvSpPr>
          <p:nvPr/>
        </p:nvSpPr>
        <p:spPr>
          <a:xfrm>
            <a:off x="4030724" y="1662114"/>
            <a:ext cx="790732" cy="657230"/>
          </a:xfrm>
          <a:prstGeom prst="round2DiagRect">
            <a:avLst/>
          </a:prstGeom>
          <a:solidFill>
            <a:srgbClr val="00B05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Simple Reflection and Rotation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259315"/>
              </p:ext>
            </p:extLst>
          </p:nvPr>
        </p:nvGraphicFramePr>
        <p:xfrm>
          <a:off x="339726" y="1332359"/>
          <a:ext cx="9831510" cy="2160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6494"/>
                <a:gridCol w="5472608"/>
                <a:gridCol w="3672408"/>
              </a:tblGrid>
              <a:tr h="648072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4" marB="45734" anchor="ctr"/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S3</a:t>
                      </a:r>
                    </a:p>
                  </a:txBody>
                  <a:tcPr marT="45734" marB="45734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</a:rPr>
                        <a:t>design and use two-way tables for grouped and ungrouped data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34" marB="45734"/>
                </a:tc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S5</a:t>
                      </a:r>
                    </a:p>
                  </a:txBody>
                  <a:tcPr marT="45734" marB="45734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calculate median, mean, range, mode and modal class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34" marB="45734"/>
                </a:tc>
              </a:tr>
            </a:tbl>
          </a:graphicData>
        </a:graphic>
      </p:graphicFrame>
      <p:sp>
        <p:nvSpPr>
          <p:cNvPr id="43027" name="TextBox 3"/>
          <p:cNvSpPr txBox="1">
            <a:spLocks noChangeArrowheads="1"/>
          </p:cNvSpPr>
          <p:nvPr/>
        </p:nvSpPr>
        <p:spPr bwMode="auto">
          <a:xfrm>
            <a:off x="306145" y="484212"/>
            <a:ext cx="28797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Statistical Measures                                            </a:t>
            </a:r>
            <a:endParaRPr lang="en-GB" sz="1800" dirty="0"/>
          </a:p>
        </p:txBody>
      </p:sp>
      <p:sp>
        <p:nvSpPr>
          <p:cNvPr id="7" name="Right Arrow 6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9218"/>
              </p:ext>
            </p:extLst>
          </p:nvPr>
        </p:nvGraphicFramePr>
        <p:xfrm>
          <a:off x="450158" y="1332364"/>
          <a:ext cx="9721080" cy="17904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2088"/>
                <a:gridCol w="5256584"/>
                <a:gridCol w="3672408"/>
              </a:tblGrid>
              <a:tr h="576064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/>
                </a:tc>
              </a:tr>
              <a:tr h="12144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G13</a:t>
                      </a:r>
                    </a:p>
                  </a:txBody>
                  <a:tcPr marT="45723" marB="45723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3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use the standard ruler and compass constructions (perpendicular bisector of a line segment, constructing a perpendicular to a given line from/at a given point, bisecting a given angle, constructing an angle of 60</a:t>
                      </a: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</a:rPr>
                        <a:t>°</a:t>
                      </a: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)</a:t>
                      </a:r>
                      <a:endParaRPr lang="en-GB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indent="-171450">
                        <a:spcBef>
                          <a:spcPts val="3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use these to construct given figures and solve loci problems</a:t>
                      </a:r>
                      <a:endParaRPr lang="en-GB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know that the perpendicular distance from a point to a line is the shortest distance to the line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en-GB" sz="1100" b="0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92" marB="45692"/>
                </a:tc>
              </a:tr>
            </a:tbl>
          </a:graphicData>
        </a:graphic>
      </p:graphicFrame>
      <p:sp>
        <p:nvSpPr>
          <p:cNvPr id="38931" name="TextBox 3"/>
          <p:cNvSpPr txBox="1">
            <a:spLocks noChangeArrowheads="1"/>
          </p:cNvSpPr>
          <p:nvPr/>
        </p:nvSpPr>
        <p:spPr bwMode="auto">
          <a:xfrm>
            <a:off x="450162" y="463403"/>
            <a:ext cx="32400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Constructions and Loci                                            </a:t>
            </a:r>
            <a:endParaRPr lang="en-GB" sz="1800" dirty="0"/>
          </a:p>
        </p:txBody>
      </p:sp>
      <p:sp>
        <p:nvSpPr>
          <p:cNvPr id="4" name="Right Arrow 3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402623"/>
              </p:ext>
            </p:extLst>
          </p:nvPr>
        </p:nvGraphicFramePr>
        <p:xfrm>
          <a:off x="523880" y="1220742"/>
          <a:ext cx="9647361" cy="513582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0377"/>
                <a:gridCol w="5256584"/>
                <a:gridCol w="3600400"/>
              </a:tblGrid>
              <a:tr h="543670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95" marB="45695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95" marB="45695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95" marB="45695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S11</a:t>
                      </a:r>
                    </a:p>
                  </a:txBody>
                  <a:tcPr marT="45695" marB="4569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compare experimental data and theoretical probabilities</a:t>
                      </a:r>
                      <a:endParaRPr lang="en-GB" sz="11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95" marB="45695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S12</a:t>
                      </a:r>
                    </a:p>
                  </a:txBody>
                  <a:tcPr marT="45695" marB="4569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understand that if an experiment is repeated, this may - and usually will - result in different outcomes</a:t>
                      </a:r>
                      <a:endParaRPr lang="en-GB" sz="11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95" marB="45695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S13</a:t>
                      </a:r>
                    </a:p>
                  </a:txBody>
                  <a:tcPr marT="45695" marB="4569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</a:rPr>
                        <a:t>understand that increasing sample size generally leads to better estimates of probability and population characteristics</a:t>
                      </a:r>
                      <a:endParaRPr lang="en-GB" sz="11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95" marB="45695"/>
                </a:tc>
              </a:tr>
              <a:tr h="8475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S14</a:t>
                      </a:r>
                    </a:p>
                  </a:txBody>
                  <a:tcPr marT="45695" marB="4569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understand and use sample spaces for situations where outcomes are single events </a:t>
                      </a:r>
                      <a:r>
                        <a:rPr lang="en-GB" sz="1100" u="sng" dirty="0" smtClean="0">
                          <a:effectLst/>
                          <a:latin typeface="Arial"/>
                          <a:ea typeface="HelveticaNeueLTStd-Roman"/>
                        </a:rPr>
                        <a:t>and for situations where outcomes are two successive events</a:t>
                      </a:r>
                      <a:endParaRPr lang="en-GB" sz="1100" b="0" u="sng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95" marB="45695"/>
                </a:tc>
              </a:tr>
              <a:tr h="8643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S15</a:t>
                      </a:r>
                    </a:p>
                  </a:txBody>
                  <a:tcPr marT="45695" marB="4569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identify different mutually exclusive and exhaustive outcomes and know that the sum of the probabilities of all these outcomes is 1</a:t>
                      </a:r>
                      <a:endParaRPr lang="en-GB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know and use that for mutually exclusive events  A and B</a:t>
                      </a:r>
                      <a:endParaRPr lang="en-GB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P(A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  <a:sym typeface="Symbol"/>
                        </a:rPr>
                        <a:t>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B) </a:t>
                      </a:r>
                      <a:r>
                        <a:rPr lang="en-GB" sz="1200" dirty="0" smtClean="0">
                          <a:effectLst/>
                          <a:latin typeface="Times New Roman"/>
                          <a:ea typeface="HelveticaNeueLTStd-Roman"/>
                        </a:rPr>
                        <a:t>=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 P(A) </a:t>
                      </a:r>
                      <a:r>
                        <a:rPr lang="en-GB" sz="1200" dirty="0" smtClean="0">
                          <a:effectLst/>
                          <a:latin typeface="Times New Roman"/>
                          <a:ea typeface="HelveticaNeueLTStd-Roman"/>
                        </a:rPr>
                        <a:t>+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 P(B)</a:t>
                      </a:r>
                      <a:endParaRPr lang="en-GB" sz="11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95" marB="45695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S16</a:t>
                      </a:r>
                    </a:p>
                  </a:txBody>
                  <a:tcPr marT="45695" marB="4569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understand and use Venn diagrams to work out probabilities</a:t>
                      </a:r>
                      <a:endParaRPr lang="en-GB" sz="11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95" marB="45695"/>
                </a:tc>
              </a:tr>
            </a:tbl>
          </a:graphicData>
        </a:graphic>
      </p:graphicFrame>
      <p:sp>
        <p:nvSpPr>
          <p:cNvPr id="45075" name="TextBox 3"/>
          <p:cNvSpPr txBox="1">
            <a:spLocks noChangeArrowheads="1"/>
          </p:cNvSpPr>
          <p:nvPr/>
        </p:nvSpPr>
        <p:spPr bwMode="auto">
          <a:xfrm>
            <a:off x="488953" y="540273"/>
            <a:ext cx="1676901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Probability </a:t>
            </a:r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7507289" y="207963"/>
            <a:ext cx="1008062" cy="785812"/>
          </a:xfrm>
          <a:prstGeom prst="rect">
            <a:avLst/>
          </a:prstGeom>
          <a:solidFill>
            <a:schemeClr val="accent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9" name="Right Arrow 8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5078" name="Text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2293" y="7092953"/>
            <a:ext cx="2160587" cy="41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389"/>
              </p:ext>
            </p:extLst>
          </p:nvPr>
        </p:nvGraphicFramePr>
        <p:xfrm>
          <a:off x="695082" y="1332364"/>
          <a:ext cx="9476159" cy="12845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91183"/>
                <a:gridCol w="5040560"/>
                <a:gridCol w="3744416"/>
              </a:tblGrid>
              <a:tr h="554662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77" marB="45677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77" marB="45677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77" marB="45677" anchor="ctr"/>
                </a:tc>
              </a:tr>
              <a:tr h="7298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G15</a:t>
                      </a:r>
                    </a:p>
                  </a:txBody>
                  <a:tcPr marT="45677" marB="45677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volume of 3D shapes using </a:t>
                      </a:r>
                      <a:r>
                        <a:rPr lang="en-GB" sz="1200" i="1" dirty="0" smtClean="0">
                          <a:effectLst/>
                          <a:latin typeface="Times New Roman"/>
                          <a:ea typeface="HelveticaNeueLTStd-Roman"/>
                        </a:rPr>
                        <a:t>V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= </a:t>
                      </a:r>
                      <a:r>
                        <a:rPr lang="en-GB" sz="1200" i="1" dirty="0" smtClean="0">
                          <a:effectLst/>
                          <a:latin typeface="Times New Roman"/>
                          <a:ea typeface="HelveticaNeueLTStd-Roman"/>
                        </a:rPr>
                        <a:t>Ah</a:t>
                      </a:r>
                      <a:r>
                        <a:rPr lang="en-GB" sz="1200" i="1" dirty="0" smtClean="0">
                          <a:effectLst/>
                          <a:latin typeface="Arial"/>
                          <a:ea typeface="HelveticaNeueLTStd-Roman"/>
                        </a:rPr>
                        <a:t>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where </a:t>
                      </a:r>
                      <a:r>
                        <a:rPr lang="en-GB" sz="1200" i="1" dirty="0" smtClean="0">
                          <a:effectLst/>
                          <a:latin typeface="Times New Roman"/>
                          <a:ea typeface="HelveticaNeueLTStd-Roman"/>
                        </a:rPr>
                        <a:t>A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 is the constant cross sectional area and </a:t>
                      </a:r>
                      <a:r>
                        <a:rPr lang="en-GB" sz="1200" i="1" dirty="0" smtClean="0">
                          <a:effectLst/>
                          <a:latin typeface="Times New Roman"/>
                          <a:ea typeface="HelveticaNeueLTStd-Roman"/>
                        </a:rPr>
                        <a:t>h</a:t>
                      </a: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 is the height/length</a:t>
                      </a:r>
                      <a:endParaRPr lang="en-GB" sz="11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77" marB="45677"/>
                </a:tc>
              </a:tr>
            </a:tbl>
          </a:graphicData>
        </a:graphic>
      </p:graphicFrame>
      <p:sp>
        <p:nvSpPr>
          <p:cNvPr id="46099" name="TextBox 3"/>
          <p:cNvSpPr txBox="1">
            <a:spLocks noChangeArrowheads="1"/>
          </p:cNvSpPr>
          <p:nvPr/>
        </p:nvSpPr>
        <p:spPr bwMode="auto">
          <a:xfrm>
            <a:off x="738610" y="499272"/>
            <a:ext cx="1727944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Volume</a:t>
            </a:r>
            <a:endParaRPr lang="en-GB" sz="1800" dirty="0"/>
          </a:p>
        </p:txBody>
      </p:sp>
      <p:sp>
        <p:nvSpPr>
          <p:cNvPr id="46100" name="TextBox 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22293" y="7092953"/>
            <a:ext cx="2160587" cy="41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0082082"/>
                  </p:ext>
                </p:extLst>
              </p:nvPr>
            </p:nvGraphicFramePr>
            <p:xfrm>
              <a:off x="522288" y="1332359"/>
              <a:ext cx="9648948" cy="4049694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647948"/>
                    <a:gridCol w="5256584"/>
                    <a:gridCol w="3744416"/>
                  </a:tblGrid>
                  <a:tr h="648072">
                    <a:tc>
                      <a:txBody>
                        <a:bodyPr/>
                        <a:lstStyle/>
                        <a:p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7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content</a:t>
                          </a:r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:</a:t>
                          </a:r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 notes:</a:t>
                          </a:r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</a:tr>
                  <a:tr h="6480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A9</a:t>
                          </a:r>
                        </a:p>
                      </a:txBody>
                      <a:tcPr marT="45728" marB="45728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interpret simple expressions as functions with inputs and outputs</a:t>
                          </a:r>
                        </a:p>
                      </a:txBody>
                      <a:tcPr marT="45728" marB="45728"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/>
                    </a:tc>
                  </a:tr>
                  <a:tr h="6480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Tx/>
                            <a:buNone/>
                          </a:pPr>
                          <a:r>
                            <a:rPr lang="en-GB" sz="2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A4</a:t>
                          </a:r>
                        </a:p>
                      </a:txBody>
                      <a:tcPr marT="45728" marB="45728" anchor="ctr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dirty="0" smtClean="0">
                              <a:effectLst/>
                              <a:latin typeface="Arial"/>
                              <a:ea typeface="Arial"/>
                            </a:rPr>
                            <a:t>collecting like terms and expanding brackets up to expanding products of two linear expressions</a:t>
                          </a:r>
                          <a:endParaRPr lang="en-GB" sz="11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  <a:tc>
                      <a:txBody>
                        <a:bodyPr/>
                        <a:lstStyle/>
                        <a:p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</a:tr>
                  <a:tr h="109736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Tx/>
                            <a:buNone/>
                          </a:pPr>
                          <a:r>
                            <a:rPr lang="en-GB" sz="2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A5</a:t>
                          </a:r>
                        </a:p>
                      </a:txBody>
                      <a:tcPr marT="45728" marB="45728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r>
                            <a:rPr lang="en-GB" sz="1100" dirty="0" smtClean="0">
                              <a:effectLst/>
                              <a:latin typeface="Arial"/>
                              <a:ea typeface="Arial"/>
                            </a:rPr>
                            <a:t>taking out common factors, factorising quadratic expressions of the form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u="none" kern="1200" baseline="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𝑥</m:t>
                              </m:r>
                              <m:r>
                                <a:rPr lang="en-GB" sz="1100" b="0" i="1" u="none" kern="1200" baseline="300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a:rPr lang="en-GB" sz="1100" b="0" i="1" u="none" kern="1200" baseline="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 + </m:t>
                              </m:r>
                              <m:r>
                                <a:rPr lang="en-GB" sz="1100" b="0" i="1" u="none" kern="1200" baseline="0" dirty="0" err="1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𝑏𝑥</m:t>
                              </m:r>
                              <m:r>
                                <a:rPr lang="en-GB" sz="1100" b="0" i="1" u="none" kern="1200" baseline="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 + </m:t>
                              </m:r>
                              <m:r>
                                <a:rPr lang="en-GB" sz="1100" b="0" i="1" u="none" kern="1200" baseline="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𝑐</m:t>
                              </m:r>
                              <m:r>
                                <a:rPr lang="en-GB" sz="1100" b="0" i="1" u="none" kern="1200" baseline="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; </m:t>
                              </m:r>
                            </m:oMath>
                          </a14:m>
                          <a:r>
                            <a:rPr lang="en-GB" sz="1100" b="0" u="none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including the difference of two squares</a:t>
                          </a:r>
                        </a:p>
                      </a:txBody>
                      <a:tcPr marT="45728" marB="45728"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/>
                    </a:tc>
                  </a:tr>
                  <a:tr h="100811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A8</a:t>
                          </a:r>
                        </a:p>
                      </a:txBody>
                      <a:tcPr marT="45728" marB="45728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argue</a:t>
                          </a:r>
                          <a:r>
                            <a:rPr lang="en-GB" sz="1100" b="0" u="none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mathematically to show algebraic expressions are equivalent, and use algebra to support and construct arguments</a:t>
                          </a:r>
                          <a:endParaRPr lang="en-GB" sz="1100" b="0" u="none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8" marB="45728"/>
                    </a:tc>
                    <a:tc>
                      <a:txBody>
                        <a:bodyPr/>
                        <a:lstStyle/>
                        <a:p>
                          <a:pPr algn="l">
                            <a:buFont typeface="Wingdings" pitchFamily="2" charset="2"/>
                            <a:buChar char="Ø"/>
                          </a:pPr>
                          <a:endParaRPr lang="en-GB" sz="11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0082082"/>
                  </p:ext>
                </p:extLst>
              </p:nvPr>
            </p:nvGraphicFramePr>
            <p:xfrm>
              <a:off x="522288" y="1332359"/>
              <a:ext cx="9648948" cy="4049694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647948"/>
                    <a:gridCol w="5256584"/>
                    <a:gridCol w="3744416"/>
                  </a:tblGrid>
                  <a:tr h="648072">
                    <a:tc>
                      <a:txBody>
                        <a:bodyPr/>
                        <a:lstStyle/>
                        <a:p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6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content</a:t>
                          </a:r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:</a:t>
                          </a:r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 notes:</a:t>
                          </a:r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</a:tr>
                  <a:tr h="6480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A9</a:t>
                          </a:r>
                        </a:p>
                      </a:txBody>
                      <a:tcPr marT="45728" marB="45728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interpret simple expressions as functions with inputs and outputs</a:t>
                          </a:r>
                        </a:p>
                      </a:txBody>
                      <a:tcPr marT="45728" marB="45728"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/>
                    </a:tc>
                  </a:tr>
                  <a:tr h="6480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Tx/>
                            <a:buNone/>
                          </a:pPr>
                          <a:r>
                            <a:rPr lang="en-GB" sz="2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A4</a:t>
                          </a:r>
                          <a:endParaRPr lang="en-GB" sz="21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8" marB="45728" anchor="ctr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dirty="0" smtClean="0">
                              <a:effectLst/>
                              <a:latin typeface="Arial"/>
                              <a:ea typeface="Arial"/>
                            </a:rPr>
                            <a:t>collecting like terms and expanding brackets up to expanding products of two linear expressions</a:t>
                          </a:r>
                          <a:endParaRPr lang="en-GB" sz="11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  <a:tc>
                      <a:txBody>
                        <a:bodyPr/>
                        <a:lstStyle/>
                        <a:p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</a:tr>
                  <a:tr h="109736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Tx/>
                            <a:buNone/>
                          </a:pPr>
                          <a:r>
                            <a:rPr lang="en-GB" sz="21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A5</a:t>
                          </a:r>
                          <a:endParaRPr lang="en-GB" sz="21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8" marB="45728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28" marB="45728">
                        <a:blipFill rotWithShape="1">
                          <a:blip r:embed="rId2"/>
                          <a:stretch>
                            <a:fillRect l="-12399" t="-177778" r="-71147" b="-9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/>
                    </a:tc>
                  </a:tr>
                  <a:tr h="100811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A8</a:t>
                          </a:r>
                          <a:endParaRPr lang="en-GB" sz="2100" b="0" u="none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8" marB="45728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argue</a:t>
                          </a:r>
                          <a:r>
                            <a:rPr lang="en-GB" sz="1100" b="0" u="none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</a:t>
                          </a:r>
                          <a:r>
                            <a:rPr lang="en-GB" sz="1100" b="0" u="none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mathematically to show algebraic expressions are equivalent, and use algebra to support and construct arguments</a:t>
                          </a:r>
                          <a:endParaRPr lang="en-GB" sz="1100" b="0" u="none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8" marB="45728"/>
                    </a:tc>
                    <a:tc>
                      <a:txBody>
                        <a:bodyPr/>
                        <a:lstStyle/>
                        <a:p>
                          <a:pPr algn="l">
                            <a:buFont typeface="Wingdings" pitchFamily="2" charset="2"/>
                            <a:buChar char="Ø"/>
                          </a:pPr>
                          <a:endParaRPr lang="en-GB" sz="11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/>
                    </a:tc>
                  </a:tr>
                </a:tbl>
              </a:graphicData>
            </a:graphic>
          </p:graphicFrame>
        </mc:Fallback>
      </mc:AlternateContent>
      <p:sp>
        <p:nvSpPr>
          <p:cNvPr id="49168" name="TextBox 3"/>
          <p:cNvSpPr txBox="1">
            <a:spLocks noChangeArrowheads="1"/>
          </p:cNvSpPr>
          <p:nvPr/>
        </p:nvSpPr>
        <p:spPr bwMode="auto">
          <a:xfrm>
            <a:off x="306388" y="252419"/>
            <a:ext cx="6480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Algebra: Simple functions, Quadratics and Algebraic argument</a:t>
            </a:r>
            <a:endParaRPr lang="en-GB" sz="1800" dirty="0"/>
          </a:p>
        </p:txBody>
      </p:sp>
      <p:sp>
        <p:nvSpPr>
          <p:cNvPr id="7" name="Right Arrow 6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9170" name="Text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2293" y="7092953"/>
            <a:ext cx="2160587" cy="41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558213" y="431503"/>
            <a:ext cx="6480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r>
              <a:rPr lang="en-GB" sz="1800" b="1" dirty="0">
                <a:solidFill>
                  <a:prstClr val="black"/>
                </a:solidFill>
                <a:latin typeface="Verdana" pitchFamily="34" charset="0"/>
              </a:rPr>
              <a:t>Reasoning and Proof                                         </a:t>
            </a:r>
            <a:endParaRPr lang="en-GB" sz="1800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039309"/>
              </p:ext>
            </p:extLst>
          </p:nvPr>
        </p:nvGraphicFramePr>
        <p:xfrm>
          <a:off x="514350" y="1332359"/>
          <a:ext cx="9656886" cy="158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7894"/>
                <a:gridCol w="5256584"/>
                <a:gridCol w="3672408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/>
                </a:tc>
              </a:tr>
              <a:tr h="10801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G9</a:t>
                      </a:r>
                    </a:p>
                  </a:txBody>
                  <a:tcPr marT="45721" marB="45721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geometrical reasoning and proof: use standard theorems to justify results in geometric contexts</a:t>
                      </a:r>
                      <a:endParaRPr lang="en-GB" sz="1100" b="0" u="sng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1" marB="45721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9003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688552"/>
              </p:ext>
            </p:extLst>
          </p:nvPr>
        </p:nvGraphicFramePr>
        <p:xfrm>
          <a:off x="531193" y="1332363"/>
          <a:ext cx="9712051" cy="16734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83059"/>
                <a:gridCol w="5184576"/>
                <a:gridCol w="3744416"/>
              </a:tblGrid>
              <a:tr h="576064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</a:tr>
              <a:tr h="10973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A21</a:t>
                      </a:r>
                    </a:p>
                  </a:txBody>
                  <a:tcPr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Solve two linear simultaneous</a:t>
                      </a:r>
                      <a:r>
                        <a:rPr lang="en-GB" sz="1100" b="0" u="non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equations in two variables algebraically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b="0" u="non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Find approximate solutions using a graph</a:t>
                      </a:r>
                      <a:endParaRPr lang="en-GB" sz="1100" b="0" u="none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GB" sz="1100" b="0" u="sng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8" marB="45728"/>
                </a:tc>
              </a:tr>
            </a:tbl>
          </a:graphicData>
        </a:graphic>
      </p:graphicFrame>
      <p:sp>
        <p:nvSpPr>
          <p:cNvPr id="49168" name="TextBox 3"/>
          <p:cNvSpPr txBox="1">
            <a:spLocks noChangeArrowheads="1"/>
          </p:cNvSpPr>
          <p:nvPr/>
        </p:nvSpPr>
        <p:spPr bwMode="auto">
          <a:xfrm>
            <a:off x="522288" y="437084"/>
            <a:ext cx="3384128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Simultaneous Equations                                            </a:t>
            </a:r>
            <a:endParaRPr lang="en-GB" sz="1800" dirty="0"/>
          </a:p>
        </p:txBody>
      </p:sp>
      <p:sp>
        <p:nvSpPr>
          <p:cNvPr id="7" name="Right Arrow 6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9170" name="Text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22293" y="7092953"/>
            <a:ext cx="2160587" cy="41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00880"/>
              </p:ext>
            </p:extLst>
          </p:nvPr>
        </p:nvGraphicFramePr>
        <p:xfrm>
          <a:off x="531193" y="1332359"/>
          <a:ext cx="9712051" cy="151216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83059"/>
                <a:gridCol w="5184576"/>
                <a:gridCol w="3744416"/>
              </a:tblGrid>
              <a:tr h="576064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A7</a:t>
                      </a:r>
                    </a:p>
                  </a:txBody>
                  <a:tcPr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manipulation of rational expressions:</a:t>
                      </a:r>
                      <a:b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use of  </a:t>
                      </a:r>
                      <a:r>
                        <a:rPr lang="en-GB" sz="1200" dirty="0" smtClean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 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</a:t>
                      </a: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  </a:t>
                      </a:r>
                      <a:r>
                        <a:rPr lang="en-GB" sz="1100" dirty="0" smtClean="0">
                          <a:effectLst/>
                          <a:latin typeface="Georgia"/>
                          <a:ea typeface="Times New Roman"/>
                          <a:cs typeface="Arial"/>
                        </a:rPr>
                        <a:t>×</a:t>
                      </a: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  </a:t>
                      </a:r>
                      <a:r>
                        <a:rPr lang="en-GB" sz="1100" dirty="0" smtClean="0">
                          <a:effectLst/>
                          <a:latin typeface="Georgia"/>
                          <a:ea typeface="Times New Roman"/>
                          <a:cs typeface="Arial"/>
                        </a:rPr>
                        <a:t>÷</a:t>
                      </a: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  for algebraic fractions with denominators being numeric</a:t>
                      </a:r>
                      <a:endParaRPr lang="en-GB" sz="1100" b="0" u="none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GB" sz="1100" b="0" u="sng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8" marB="45728"/>
                </a:tc>
              </a:tr>
            </a:tbl>
          </a:graphicData>
        </a:graphic>
      </p:graphicFrame>
      <p:sp>
        <p:nvSpPr>
          <p:cNvPr id="49168" name="TextBox 3"/>
          <p:cNvSpPr txBox="1">
            <a:spLocks noChangeArrowheads="1"/>
          </p:cNvSpPr>
          <p:nvPr/>
        </p:nvSpPr>
        <p:spPr bwMode="auto">
          <a:xfrm>
            <a:off x="522288" y="437083"/>
            <a:ext cx="33841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Algebraic Fractions                                          </a:t>
            </a:r>
            <a:endParaRPr lang="en-GB" sz="1800" dirty="0"/>
          </a:p>
        </p:txBody>
      </p:sp>
      <p:sp>
        <p:nvSpPr>
          <p:cNvPr id="7" name="Right Arrow 6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9170" name="Text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22293" y="7092953"/>
            <a:ext cx="2160587" cy="41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83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54502"/>
              </p:ext>
            </p:extLst>
          </p:nvPr>
        </p:nvGraphicFramePr>
        <p:xfrm>
          <a:off x="522288" y="1332359"/>
          <a:ext cx="9648948" cy="27707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19956"/>
                <a:gridCol w="5256584"/>
                <a:gridCol w="3672408"/>
              </a:tblGrid>
              <a:tr h="576064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</a:tr>
              <a:tr h="10973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A19</a:t>
                      </a:r>
                    </a:p>
                  </a:txBody>
                  <a:tcPr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b="0" u="non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solve linear equations in one unknown algebraically 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b="0" u="non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find approximate solutions using a graph</a:t>
                      </a:r>
                      <a:endParaRPr lang="en-GB" sz="1100" b="0" u="sng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including use of brackets and those with the unknown on both sides of the equation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8" marB="45728"/>
                </a:tc>
              </a:tr>
              <a:tr h="10973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A22</a:t>
                      </a:r>
                    </a:p>
                  </a:txBody>
                  <a:tcPr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translate simple situations or procedures into algebraic expressions or</a:t>
                      </a:r>
                      <a:r>
                        <a:rPr lang="en-GB" sz="1100" b="0" u="non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formulae</a:t>
                      </a:r>
                    </a:p>
                    <a:p>
                      <a:pPr marL="171450" indent="-171450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u="none" dirty="0" smtClean="0">
                          <a:effectLst/>
                          <a:latin typeface="Arial"/>
                          <a:ea typeface="HelveticaNeueLTStd-Roman"/>
                        </a:rPr>
                        <a:t>derive an equation (or two simultaneous equations), solve the equation(s) and interpret the solution</a:t>
                      </a:r>
                      <a:endParaRPr lang="en-GB" sz="12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1100" b="0" u="non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including the solution of geometrical problems and problems set in context</a:t>
                      </a:r>
                      <a:endParaRPr lang="en-GB" sz="1100" b="0" u="none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8" marB="45728"/>
                </a:tc>
              </a:tr>
            </a:tbl>
          </a:graphicData>
        </a:graphic>
      </p:graphicFrame>
      <p:sp>
        <p:nvSpPr>
          <p:cNvPr id="49168" name="TextBox 3"/>
          <p:cNvSpPr txBox="1">
            <a:spLocks noChangeArrowheads="1"/>
          </p:cNvSpPr>
          <p:nvPr/>
        </p:nvSpPr>
        <p:spPr bwMode="auto">
          <a:xfrm>
            <a:off x="522288" y="431503"/>
            <a:ext cx="67686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Solving problems algebraically and graphically</a:t>
            </a:r>
            <a:endParaRPr lang="en-GB" sz="1800" dirty="0"/>
          </a:p>
        </p:txBody>
      </p:sp>
      <p:sp>
        <p:nvSpPr>
          <p:cNvPr id="7" name="Right Arrow 6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9170" name="Text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22293" y="7092953"/>
            <a:ext cx="2160587" cy="41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8" name="TextBox 3"/>
          <p:cNvSpPr txBox="1">
            <a:spLocks noChangeArrowheads="1"/>
          </p:cNvSpPr>
          <p:nvPr/>
        </p:nvSpPr>
        <p:spPr bwMode="auto">
          <a:xfrm>
            <a:off x="450156" y="452772"/>
            <a:ext cx="2520032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Sketching Graphs                                            </a:t>
            </a:r>
            <a:endParaRPr lang="en-GB" sz="1800" dirty="0"/>
          </a:p>
        </p:txBody>
      </p:sp>
      <p:sp>
        <p:nvSpPr>
          <p:cNvPr id="7" name="Right Arrow 6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9170" name="Text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22293" y="7092953"/>
            <a:ext cx="2160587" cy="41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6433587"/>
                  </p:ext>
                </p:extLst>
              </p:nvPr>
            </p:nvGraphicFramePr>
            <p:xfrm>
              <a:off x="450158" y="1332363"/>
              <a:ext cx="9721080" cy="167343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720080"/>
                    <a:gridCol w="5328592"/>
                    <a:gridCol w="3672408"/>
                  </a:tblGrid>
                  <a:tr h="576064">
                    <a:tc>
                      <a:txBody>
                        <a:bodyPr/>
                        <a:lstStyle/>
                        <a:p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7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content</a:t>
                          </a:r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:</a:t>
                          </a:r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 notes:</a:t>
                          </a:r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</a:tr>
                  <a:tr h="109736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A12</a:t>
                          </a:r>
                        </a:p>
                      </a:txBody>
                      <a:tcPr marT="45728" marB="45728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r>
                            <a:rPr lang="en-GB" sz="1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recognise, sketch and</a:t>
                          </a:r>
                          <a:r>
                            <a:rPr lang="en-GB" sz="1100" b="0" u="none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interpret graphs of linear functions, quadratic functions</a:t>
                          </a:r>
                        </a:p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r>
                            <a:rPr lang="en-GB" sz="1100" b="0" u="none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simple cubic functions and the </a:t>
                          </a:r>
                          <a:r>
                            <a:rPr lang="en-GB" sz="1100" b="0" i="0" u="none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reciprocal function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100" b="0" i="0" u="none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y</m:t>
                              </m:r>
                              <m:r>
                                <a:rPr lang="en-GB" sz="1100" b="0" i="0" u="none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= </m:t>
                              </m:r>
                              <m:f>
                                <m:fPr>
                                  <m:ctrlPr>
                                    <a:rPr lang="en-GB" sz="1100" b="0" i="1" u="none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u="none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100" b="0" i="1" u="none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100" b="0" u="none" kern="1200" dirty="0">
                              <a:solidFill>
                                <a:schemeClr val="dk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 with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u="none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GB" sz="1100" b="0" i="1" u="none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≠0</m:t>
                              </m:r>
                            </m:oMath>
                          </a14:m>
                          <a:endParaRPr lang="en-GB" sz="1100" b="0" u="none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8" marB="45728"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None/>
                          </a:pPr>
                          <a:endParaRPr lang="en-GB" sz="11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8" marB="45728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6433587"/>
                  </p:ext>
                </p:extLst>
              </p:nvPr>
            </p:nvGraphicFramePr>
            <p:xfrm>
              <a:off x="450156" y="1332359"/>
              <a:ext cx="9721080" cy="167343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720080"/>
                    <a:gridCol w="5328592"/>
                    <a:gridCol w="3672408"/>
                  </a:tblGrid>
                  <a:tr h="576064">
                    <a:tc>
                      <a:txBody>
                        <a:bodyPr/>
                        <a:lstStyle/>
                        <a:p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6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content</a:t>
                          </a:r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:</a:t>
                          </a:r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 notes:</a:t>
                          </a:r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</a:tr>
                  <a:tr h="109736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A12</a:t>
                          </a:r>
                        </a:p>
                      </a:txBody>
                      <a:tcPr marT="45728" marB="45728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28" marB="45728">
                        <a:blipFill rotWithShape="1">
                          <a:blip r:embed="rId3"/>
                          <a:stretch>
                            <a:fillRect l="-13616" t="-52778" r="-68993" b="-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indent="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None/>
                          </a:pPr>
                          <a:endParaRPr lang="en-GB" sz="11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8" marB="45728"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41"/>
          <p:cNvGrpSpPr>
            <a:grpSpLocks/>
          </p:cNvGrpSpPr>
          <p:nvPr/>
        </p:nvGrpSpPr>
        <p:grpSpPr bwMode="auto">
          <a:xfrm>
            <a:off x="131763" y="5292725"/>
            <a:ext cx="1035050" cy="644285"/>
            <a:chOff x="131726" y="4784396"/>
            <a:chExt cx="1035087" cy="1181456"/>
          </a:xfrm>
        </p:grpSpPr>
        <p:sp>
          <p:nvSpPr>
            <p:cNvPr id="3" name="Holiday 31"/>
            <p:cNvSpPr/>
            <p:nvPr/>
          </p:nvSpPr>
          <p:spPr>
            <a:xfrm>
              <a:off x="131727" y="4784396"/>
              <a:ext cx="1030323" cy="1181456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99" tIns="52150" rIns="104299" bIns="52150"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4" name="Holiday"/>
            <p:cNvSpPr txBox="1"/>
            <p:nvPr/>
          </p:nvSpPr>
          <p:spPr>
            <a:xfrm>
              <a:off x="131726" y="4943225"/>
              <a:ext cx="1035087" cy="412283"/>
            </a:xfrm>
            <a:prstGeom prst="rect">
              <a:avLst/>
            </a:prstGeom>
            <a:noFill/>
          </p:spPr>
          <p:txBody>
            <a:bodyPr lIns="54000" tIns="52150" rIns="104299" bIns="52150">
              <a:spAutoFit/>
            </a:bodyPr>
            <a:lstStyle/>
            <a:p>
              <a:pPr>
                <a:defRPr/>
              </a:pPr>
              <a:r>
                <a:rPr lang="en-GB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</a:rPr>
                <a:t>Holiday</a:t>
              </a:r>
            </a:p>
          </p:txBody>
        </p:sp>
      </p:grpSp>
      <p:grpSp>
        <p:nvGrpSpPr>
          <p:cNvPr id="9219" name="Group 39"/>
          <p:cNvGrpSpPr>
            <a:grpSpLocks/>
          </p:cNvGrpSpPr>
          <p:nvPr/>
        </p:nvGrpSpPr>
        <p:grpSpPr bwMode="auto">
          <a:xfrm>
            <a:off x="2197106" y="4089403"/>
            <a:ext cx="1050925" cy="677863"/>
            <a:chOff x="2203428" y="3586865"/>
            <a:chExt cx="1050391" cy="1181456"/>
          </a:xfrm>
        </p:grpSpPr>
        <p:sp>
          <p:nvSpPr>
            <p:cNvPr id="6" name="Holiday 23"/>
            <p:cNvSpPr/>
            <p:nvPr/>
          </p:nvSpPr>
          <p:spPr>
            <a:xfrm>
              <a:off x="2223496" y="3586865"/>
              <a:ext cx="1030323" cy="1181456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99" tIns="52150" rIns="104299" bIns="52150"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7" name="Holiday"/>
            <p:cNvSpPr txBox="1"/>
            <p:nvPr/>
          </p:nvSpPr>
          <p:spPr>
            <a:xfrm>
              <a:off x="2203428" y="3752878"/>
              <a:ext cx="1034524" cy="409387"/>
            </a:xfrm>
            <a:prstGeom prst="rect">
              <a:avLst/>
            </a:prstGeom>
            <a:noFill/>
          </p:spPr>
          <p:txBody>
            <a:bodyPr lIns="54000" tIns="52150" rIns="104299" bIns="52150">
              <a:spAutoFit/>
            </a:bodyPr>
            <a:lstStyle/>
            <a:p>
              <a:pPr>
                <a:defRPr/>
              </a:pPr>
              <a:r>
                <a:rPr lang="en-GB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</a:rPr>
                <a:t>Holiday</a:t>
              </a:r>
            </a:p>
          </p:txBody>
        </p:sp>
      </p:grpSp>
      <p:grpSp>
        <p:nvGrpSpPr>
          <p:cNvPr id="9220" name="Group 40"/>
          <p:cNvGrpSpPr>
            <a:grpSpLocks/>
          </p:cNvGrpSpPr>
          <p:nvPr/>
        </p:nvGrpSpPr>
        <p:grpSpPr bwMode="auto">
          <a:xfrm>
            <a:off x="7437438" y="5292725"/>
            <a:ext cx="1035050" cy="674688"/>
            <a:chOff x="7437452" y="4785175"/>
            <a:chExt cx="1035087" cy="1181456"/>
          </a:xfrm>
        </p:grpSpPr>
        <p:sp>
          <p:nvSpPr>
            <p:cNvPr id="9" name="Holiday 38"/>
            <p:cNvSpPr/>
            <p:nvPr/>
          </p:nvSpPr>
          <p:spPr>
            <a:xfrm>
              <a:off x="7440611" y="4785175"/>
              <a:ext cx="1030323" cy="1181456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99" tIns="52150" rIns="104299" bIns="52150"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10" name="Holiday"/>
            <p:cNvSpPr txBox="1"/>
            <p:nvPr/>
          </p:nvSpPr>
          <p:spPr>
            <a:xfrm>
              <a:off x="7437452" y="4938070"/>
              <a:ext cx="1035087" cy="411313"/>
            </a:xfrm>
            <a:prstGeom prst="rect">
              <a:avLst/>
            </a:prstGeom>
            <a:noFill/>
          </p:spPr>
          <p:txBody>
            <a:bodyPr lIns="54000" tIns="52150" rIns="104299" bIns="52150">
              <a:spAutoFit/>
            </a:bodyPr>
            <a:lstStyle/>
            <a:p>
              <a:pPr>
                <a:defRPr/>
              </a:pPr>
              <a:r>
                <a:rPr lang="en-GB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</a:rPr>
                <a:t>Holiday</a:t>
              </a:r>
            </a:p>
          </p:txBody>
        </p:sp>
      </p:grpSp>
      <p:grpSp>
        <p:nvGrpSpPr>
          <p:cNvPr id="9221" name="Group 37"/>
          <p:cNvGrpSpPr>
            <a:grpSpLocks/>
          </p:cNvGrpSpPr>
          <p:nvPr/>
        </p:nvGrpSpPr>
        <p:grpSpPr bwMode="auto">
          <a:xfrm>
            <a:off x="6384931" y="2842010"/>
            <a:ext cx="1039813" cy="658812"/>
            <a:chOff x="6384936" y="2385212"/>
            <a:chExt cx="1039842" cy="1181456"/>
          </a:xfrm>
        </p:grpSpPr>
        <p:sp>
          <p:nvSpPr>
            <p:cNvPr id="12" name="Holiday 17"/>
            <p:cNvSpPr/>
            <p:nvPr/>
          </p:nvSpPr>
          <p:spPr>
            <a:xfrm>
              <a:off x="6394455" y="2385212"/>
              <a:ext cx="1030323" cy="1181456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99" tIns="52150" rIns="104299" bIns="52150"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13" name="Holiday"/>
            <p:cNvSpPr txBox="1"/>
            <p:nvPr/>
          </p:nvSpPr>
          <p:spPr>
            <a:xfrm>
              <a:off x="6384936" y="2541199"/>
              <a:ext cx="1035079" cy="427403"/>
            </a:xfrm>
            <a:prstGeom prst="rect">
              <a:avLst/>
            </a:prstGeom>
            <a:noFill/>
          </p:spPr>
          <p:txBody>
            <a:bodyPr lIns="54000" tIns="52150" rIns="104299" bIns="52150">
              <a:spAutoFit/>
            </a:bodyPr>
            <a:lstStyle/>
            <a:p>
              <a:pPr>
                <a:defRPr/>
              </a:pPr>
              <a:r>
                <a:rPr lang="en-GB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</a:rPr>
                <a:t>Holiday</a:t>
              </a:r>
            </a:p>
          </p:txBody>
        </p:sp>
      </p:grpSp>
      <p:grpSp>
        <p:nvGrpSpPr>
          <p:cNvPr id="9222" name="Group 35"/>
          <p:cNvGrpSpPr>
            <a:grpSpLocks/>
          </p:cNvGrpSpPr>
          <p:nvPr/>
        </p:nvGrpSpPr>
        <p:grpSpPr bwMode="auto">
          <a:xfrm>
            <a:off x="9520238" y="4094162"/>
            <a:ext cx="1035050" cy="604492"/>
            <a:chOff x="9520926" y="3585369"/>
            <a:chExt cx="1035087" cy="1181456"/>
          </a:xfrm>
        </p:grpSpPr>
        <p:sp>
          <p:nvSpPr>
            <p:cNvPr id="15" name="Holiday 30"/>
            <p:cNvSpPr/>
            <p:nvPr/>
          </p:nvSpPr>
          <p:spPr>
            <a:xfrm>
              <a:off x="9521077" y="3585369"/>
              <a:ext cx="1030323" cy="1181456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99" tIns="52150" rIns="104299" bIns="52150"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16" name="Holiday"/>
            <p:cNvSpPr txBox="1"/>
            <p:nvPr/>
          </p:nvSpPr>
          <p:spPr>
            <a:xfrm>
              <a:off x="9520926" y="3781382"/>
              <a:ext cx="1035087" cy="397292"/>
            </a:xfrm>
            <a:prstGeom prst="rect">
              <a:avLst/>
            </a:prstGeom>
            <a:noFill/>
          </p:spPr>
          <p:txBody>
            <a:bodyPr lIns="54000" tIns="52150" rIns="104299" bIns="52150">
              <a:spAutoFit/>
            </a:bodyPr>
            <a:lstStyle/>
            <a:p>
              <a:pPr>
                <a:defRPr/>
              </a:pPr>
              <a:r>
                <a:rPr lang="en-GB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</a:rPr>
                <a:t>Holiday</a:t>
              </a:r>
            </a:p>
          </p:txBody>
        </p:sp>
      </p:grpSp>
      <p:grpSp>
        <p:nvGrpSpPr>
          <p:cNvPr id="9223" name="Group 38"/>
          <p:cNvGrpSpPr>
            <a:grpSpLocks/>
          </p:cNvGrpSpPr>
          <p:nvPr/>
        </p:nvGrpSpPr>
        <p:grpSpPr bwMode="auto">
          <a:xfrm>
            <a:off x="5346700" y="2842010"/>
            <a:ext cx="1035050" cy="658812"/>
            <a:chOff x="5346700" y="2384861"/>
            <a:chExt cx="1035087" cy="1181456"/>
          </a:xfrm>
        </p:grpSpPr>
        <p:sp>
          <p:nvSpPr>
            <p:cNvPr id="18" name="Holiday 16"/>
            <p:cNvSpPr/>
            <p:nvPr/>
          </p:nvSpPr>
          <p:spPr>
            <a:xfrm>
              <a:off x="5346700" y="2384861"/>
              <a:ext cx="1030323" cy="1181456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99" tIns="52150" rIns="104299" bIns="52150"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19" name="Holiday 2"/>
            <p:cNvSpPr txBox="1"/>
            <p:nvPr/>
          </p:nvSpPr>
          <p:spPr>
            <a:xfrm>
              <a:off x="5346700" y="2540848"/>
              <a:ext cx="1035087" cy="427404"/>
            </a:xfrm>
            <a:prstGeom prst="rect">
              <a:avLst/>
            </a:prstGeom>
            <a:noFill/>
          </p:spPr>
          <p:txBody>
            <a:bodyPr lIns="54000" tIns="52150" rIns="104299" bIns="52150">
              <a:spAutoFit/>
            </a:bodyPr>
            <a:lstStyle/>
            <a:p>
              <a:pPr>
                <a:defRPr/>
              </a:pPr>
              <a:r>
                <a:rPr lang="en-GB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</a:rPr>
                <a:t>Holiday</a:t>
              </a:r>
            </a:p>
          </p:txBody>
        </p:sp>
      </p:grpSp>
      <p:grpSp>
        <p:nvGrpSpPr>
          <p:cNvPr id="9224" name="Group 36"/>
          <p:cNvGrpSpPr>
            <a:grpSpLocks/>
          </p:cNvGrpSpPr>
          <p:nvPr/>
        </p:nvGrpSpPr>
        <p:grpSpPr bwMode="auto">
          <a:xfrm>
            <a:off x="7424738" y="1692278"/>
            <a:ext cx="1054100" cy="623890"/>
            <a:chOff x="7425023" y="1198589"/>
            <a:chExt cx="1053564" cy="1181456"/>
          </a:xfrm>
        </p:grpSpPr>
        <p:sp>
          <p:nvSpPr>
            <p:cNvPr id="21" name="Holiday 8"/>
            <p:cNvSpPr/>
            <p:nvPr/>
          </p:nvSpPr>
          <p:spPr>
            <a:xfrm>
              <a:off x="7448264" y="1198589"/>
              <a:ext cx="1030323" cy="1181456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99" tIns="52150" rIns="104299" bIns="52150"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22" name="Holiday 1"/>
            <p:cNvSpPr txBox="1"/>
            <p:nvPr/>
          </p:nvSpPr>
          <p:spPr>
            <a:xfrm>
              <a:off x="7425023" y="1337746"/>
              <a:ext cx="1034523" cy="403714"/>
            </a:xfrm>
            <a:prstGeom prst="rect">
              <a:avLst/>
            </a:prstGeom>
            <a:noFill/>
          </p:spPr>
          <p:txBody>
            <a:bodyPr lIns="54000" tIns="52150" rIns="104299" bIns="52150">
              <a:spAutoFit/>
            </a:bodyPr>
            <a:lstStyle/>
            <a:p>
              <a:pPr>
                <a:defRPr/>
              </a:pPr>
              <a:r>
                <a:rPr lang="en-GB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</a:rPr>
                <a:t>Holiday</a:t>
              </a:r>
            </a:p>
          </p:txBody>
        </p:sp>
      </p:grpSp>
      <p:sp>
        <p:nvSpPr>
          <p:cNvPr id="9225" name="TextBox 2"/>
          <p:cNvSpPr txBox="1">
            <a:spLocks noChangeArrowheads="1"/>
          </p:cNvSpPr>
          <p:nvPr/>
        </p:nvSpPr>
        <p:spPr bwMode="auto">
          <a:xfrm>
            <a:off x="17469" y="841375"/>
            <a:ext cx="1252537" cy="35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08" tIns="52104" rIns="104208" bIns="52104">
            <a:spAutoFit/>
          </a:bodyPr>
          <a:lstStyle/>
          <a:p>
            <a:r>
              <a:rPr lang="en-GB" sz="1600" b="1" dirty="0">
                <a:latin typeface="Verdana" pitchFamily="34" charset="0"/>
              </a:rPr>
              <a:t>Year 11</a:t>
            </a:r>
          </a:p>
        </p:txBody>
      </p:sp>
      <p:sp>
        <p:nvSpPr>
          <p:cNvPr id="9226" name="TextBox 3"/>
          <p:cNvSpPr txBox="1">
            <a:spLocks noChangeArrowheads="1"/>
          </p:cNvSpPr>
          <p:nvPr/>
        </p:nvSpPr>
        <p:spPr bwMode="auto">
          <a:xfrm>
            <a:off x="5" y="422276"/>
            <a:ext cx="7566504" cy="351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208" tIns="52104" rIns="104208" bIns="52104">
            <a:spAutoFit/>
          </a:bodyPr>
          <a:lstStyle/>
          <a:p>
            <a:r>
              <a:rPr lang="en-GB" sz="1600" dirty="0"/>
              <a:t>International GCSE Mathematics 2 year Core Tier Routemap (2016 specification)</a:t>
            </a:r>
            <a:endParaRPr lang="en-US" sz="1600" dirty="0"/>
          </a:p>
        </p:txBody>
      </p:sp>
      <p:sp>
        <p:nvSpPr>
          <p:cNvPr id="33" name="Round Diagonal Corner Rectangle 32">
            <a:hlinkClick r:id="rId2" action="ppaction://hlinksldjump"/>
          </p:cNvPr>
          <p:cNvSpPr>
            <a:spLocks/>
          </p:cNvSpPr>
          <p:nvPr/>
        </p:nvSpPr>
        <p:spPr>
          <a:xfrm>
            <a:off x="4329809" y="4084644"/>
            <a:ext cx="2010666" cy="657225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39565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Correlation, Interpretation and comparison of data, diagrams and distributions</a:t>
            </a:r>
          </a:p>
        </p:txBody>
      </p:sp>
      <p:sp>
        <p:nvSpPr>
          <p:cNvPr id="35" name="Isosceles Triangle 34">
            <a:hlinkClick r:id="rId3" action="ppaction://hlinksldjump"/>
          </p:cNvPr>
          <p:cNvSpPr/>
          <p:nvPr/>
        </p:nvSpPr>
        <p:spPr>
          <a:xfrm rot="16200000" flipH="1">
            <a:off x="2214067" y="7201301"/>
            <a:ext cx="214314" cy="285753"/>
          </a:xfrm>
          <a:prstGeom prst="triangl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41025" tIns="52104" rIns="104208" bIns="52104"/>
          <a:lstStyle/>
          <a:p>
            <a:pPr>
              <a:defRPr/>
            </a:pPr>
            <a:endParaRPr lang="en-GB" sz="9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9232" name="TextBox 4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66975" y="7164390"/>
            <a:ext cx="960438" cy="29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pPr algn="r"/>
            <a:r>
              <a:rPr lang="en-GB" sz="1300" b="1" dirty="0">
                <a:latin typeface="Verdana" pitchFamily="34" charset="0"/>
              </a:rPr>
              <a:t>Year 10</a:t>
            </a:r>
          </a:p>
        </p:txBody>
      </p:sp>
      <p:sp>
        <p:nvSpPr>
          <p:cNvPr id="37" name="November Exam 12"/>
          <p:cNvSpPr/>
          <p:nvPr/>
        </p:nvSpPr>
        <p:spPr>
          <a:xfrm>
            <a:off x="12763527" y="-457100"/>
            <a:ext cx="1030323" cy="118145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8" tIns="52104" rIns="104208" bIns="52104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39" name="March Exam 26"/>
          <p:cNvSpPr/>
          <p:nvPr/>
        </p:nvSpPr>
        <p:spPr>
          <a:xfrm>
            <a:off x="6417670" y="3665359"/>
            <a:ext cx="1030323" cy="118145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8" tIns="52104" rIns="104208" bIns="52104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1" name="November Exam 12"/>
          <p:cNvSpPr/>
          <p:nvPr/>
        </p:nvSpPr>
        <p:spPr>
          <a:xfrm>
            <a:off x="144135" y="6516935"/>
            <a:ext cx="1030323" cy="692719"/>
          </a:xfrm>
          <a:prstGeom prst="rect">
            <a:avLst/>
          </a:prstGeom>
          <a:solidFill>
            <a:srgbClr val="FFFF00">
              <a:alpha val="63000"/>
            </a:srgb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8" tIns="52104" rIns="104208" bIns="52104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2" name="November Exam 12"/>
          <p:cNvSpPr/>
          <p:nvPr/>
        </p:nvSpPr>
        <p:spPr>
          <a:xfrm>
            <a:off x="1141273" y="6516936"/>
            <a:ext cx="1062156" cy="692720"/>
          </a:xfrm>
          <a:prstGeom prst="rect">
            <a:avLst/>
          </a:prstGeom>
          <a:solidFill>
            <a:srgbClr val="FFFF00">
              <a:alpha val="63000"/>
            </a:srgb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8" tIns="52104" rIns="104208" bIns="52104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3" name="TextBox 42"/>
          <p:cNvSpPr txBox="1">
            <a:spLocks/>
          </p:cNvSpPr>
          <p:nvPr/>
        </p:nvSpPr>
        <p:spPr>
          <a:xfrm>
            <a:off x="161925" y="6589711"/>
            <a:ext cx="1035050" cy="351520"/>
          </a:xfrm>
          <a:prstGeom prst="rect">
            <a:avLst/>
          </a:prstGeom>
          <a:noFill/>
        </p:spPr>
        <p:txBody>
          <a:bodyPr lIns="53952" tIns="52104" rIns="104208" bIns="52104">
            <a:spAutoFit/>
          </a:bodyPr>
          <a:lstStyle/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June</a:t>
            </a:r>
          </a:p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Examinations</a:t>
            </a:r>
          </a:p>
        </p:txBody>
      </p:sp>
      <p:sp>
        <p:nvSpPr>
          <p:cNvPr id="44" name="TextBox 43"/>
          <p:cNvSpPr txBox="1">
            <a:spLocks/>
          </p:cNvSpPr>
          <p:nvPr/>
        </p:nvSpPr>
        <p:spPr>
          <a:xfrm>
            <a:off x="1169988" y="6589711"/>
            <a:ext cx="1035050" cy="351520"/>
          </a:xfrm>
          <a:prstGeom prst="rect">
            <a:avLst/>
          </a:prstGeom>
          <a:noFill/>
        </p:spPr>
        <p:txBody>
          <a:bodyPr lIns="53952" tIns="52104" rIns="104208" bIns="52104">
            <a:spAutoFit/>
          </a:bodyPr>
          <a:lstStyle/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June</a:t>
            </a:r>
          </a:p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Examinations</a:t>
            </a:r>
          </a:p>
        </p:txBody>
      </p:sp>
      <p:sp>
        <p:nvSpPr>
          <p:cNvPr id="45" name="Round Diagonal Corner Rectangle 44">
            <a:hlinkClick r:id="rId4" action="ppaction://hlinksldjump"/>
          </p:cNvPr>
          <p:cNvSpPr>
            <a:spLocks/>
          </p:cNvSpPr>
          <p:nvPr/>
        </p:nvSpPr>
        <p:spPr>
          <a:xfrm>
            <a:off x="8478840" y="4094162"/>
            <a:ext cx="989012" cy="604492"/>
          </a:xfrm>
          <a:prstGeom prst="round2Diag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latin typeface="Verdana" pitchFamily="34" charset="0"/>
              </a:rPr>
              <a:t>Quadratic Functions</a:t>
            </a:r>
          </a:p>
        </p:txBody>
      </p:sp>
      <p:sp>
        <p:nvSpPr>
          <p:cNvPr id="46" name="Round Diagonal Corner Rectangle 45"/>
          <p:cNvSpPr>
            <a:spLocks/>
          </p:cNvSpPr>
          <p:nvPr/>
        </p:nvSpPr>
        <p:spPr>
          <a:xfrm>
            <a:off x="2217184" y="5292731"/>
            <a:ext cx="5217085" cy="64428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latin typeface="Verdana" pitchFamily="34" charset="0"/>
              </a:rPr>
              <a:t>REVISION</a:t>
            </a:r>
          </a:p>
        </p:txBody>
      </p:sp>
      <p:sp>
        <p:nvSpPr>
          <p:cNvPr id="47" name="Round Diagonal Corner Rectangle 46">
            <a:hlinkClick r:id="rId5" action="ppaction://hlinksldjump"/>
          </p:cNvPr>
          <p:cNvSpPr>
            <a:spLocks/>
          </p:cNvSpPr>
          <p:nvPr/>
        </p:nvSpPr>
        <p:spPr>
          <a:xfrm>
            <a:off x="6436541" y="4068767"/>
            <a:ext cx="2016088" cy="657225"/>
          </a:xfrm>
          <a:prstGeom prst="round2Diag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Solving Quadratic Equations</a:t>
            </a:r>
          </a:p>
        </p:txBody>
      </p:sp>
      <p:sp>
        <p:nvSpPr>
          <p:cNvPr id="52" name="November Exam 12"/>
          <p:cNvSpPr/>
          <p:nvPr/>
        </p:nvSpPr>
        <p:spPr>
          <a:xfrm>
            <a:off x="4266583" y="2866796"/>
            <a:ext cx="1062156" cy="634025"/>
          </a:xfrm>
          <a:prstGeom prst="rect">
            <a:avLst/>
          </a:prstGeom>
          <a:solidFill>
            <a:srgbClr val="FFFF00">
              <a:alpha val="63000"/>
            </a:srgb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8" tIns="52104" rIns="104208" bIns="52104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53" name="November Exam 12"/>
          <p:cNvSpPr/>
          <p:nvPr/>
        </p:nvSpPr>
        <p:spPr>
          <a:xfrm>
            <a:off x="3258468" y="2850001"/>
            <a:ext cx="1062156" cy="650820"/>
          </a:xfrm>
          <a:prstGeom prst="rect">
            <a:avLst/>
          </a:prstGeom>
          <a:solidFill>
            <a:srgbClr val="FFFF00">
              <a:alpha val="63000"/>
            </a:srgb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8" tIns="52104" rIns="104208" bIns="52104" anchor="ctr"/>
          <a:lstStyle/>
          <a:p>
            <a:pPr algn="ctr" defTabSz="104207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54" name="TextBox 53"/>
          <p:cNvSpPr txBox="1">
            <a:spLocks/>
          </p:cNvSpPr>
          <p:nvPr/>
        </p:nvSpPr>
        <p:spPr>
          <a:xfrm>
            <a:off x="3330575" y="2916241"/>
            <a:ext cx="1035050" cy="474630"/>
          </a:xfrm>
          <a:prstGeom prst="rect">
            <a:avLst/>
          </a:prstGeom>
          <a:noFill/>
        </p:spPr>
        <p:txBody>
          <a:bodyPr lIns="53952" tIns="52104" rIns="104208" bIns="52104">
            <a:spAutoFit/>
          </a:bodyPr>
          <a:lstStyle/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Mock</a:t>
            </a:r>
          </a:p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Examinations and Revision</a:t>
            </a:r>
          </a:p>
        </p:txBody>
      </p:sp>
      <p:sp>
        <p:nvSpPr>
          <p:cNvPr id="55" name="TextBox 54"/>
          <p:cNvSpPr txBox="1">
            <a:spLocks/>
          </p:cNvSpPr>
          <p:nvPr/>
        </p:nvSpPr>
        <p:spPr>
          <a:xfrm>
            <a:off x="4338637" y="2916241"/>
            <a:ext cx="1035050" cy="474630"/>
          </a:xfrm>
          <a:prstGeom prst="rect">
            <a:avLst/>
          </a:prstGeom>
          <a:noFill/>
        </p:spPr>
        <p:txBody>
          <a:bodyPr lIns="53952" tIns="52104" rIns="104208" bIns="52104">
            <a:spAutoFit/>
          </a:bodyPr>
          <a:lstStyle/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Mock</a:t>
            </a:r>
          </a:p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Examinations</a:t>
            </a:r>
          </a:p>
          <a:p>
            <a:pPr defTabSz="10420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and Revision</a:t>
            </a:r>
          </a:p>
        </p:txBody>
      </p:sp>
      <p:sp>
        <p:nvSpPr>
          <p:cNvPr id="58" name="Round Diagonal Corner Rectangle 57">
            <a:hlinkClick r:id="rId6" action="ppaction://hlinksldjump"/>
          </p:cNvPr>
          <p:cNvSpPr>
            <a:spLocks/>
          </p:cNvSpPr>
          <p:nvPr/>
        </p:nvSpPr>
        <p:spPr>
          <a:xfrm>
            <a:off x="1198100" y="5278197"/>
            <a:ext cx="1005330" cy="658813"/>
          </a:xfrm>
          <a:prstGeom prst="round2Diag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39565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Inequalities</a:t>
            </a:r>
          </a:p>
        </p:txBody>
      </p:sp>
      <p:sp>
        <p:nvSpPr>
          <p:cNvPr id="59" name="Round Diagonal Corner Rectangle 58">
            <a:hlinkClick r:id="rId7" action="ppaction://hlinksldjump"/>
          </p:cNvPr>
          <p:cNvSpPr>
            <a:spLocks/>
          </p:cNvSpPr>
          <p:nvPr/>
        </p:nvSpPr>
        <p:spPr>
          <a:xfrm>
            <a:off x="1198101" y="2842009"/>
            <a:ext cx="2011829" cy="658812"/>
          </a:xfrm>
          <a:prstGeom prst="round2Diag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39565" rIns="39565" bIns="52104"/>
          <a:lstStyle/>
          <a:p>
            <a:r>
              <a:rPr lang="en-GB" sz="800" b="1" dirty="0">
                <a:solidFill>
                  <a:schemeClr val="bg1"/>
                </a:solidFill>
                <a:latin typeface="Verdana" pitchFamily="34" charset="0"/>
              </a:rPr>
              <a:t>Solving problems algebraically and graphically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61" name="Round Diagonal Corner Rectangle 60"/>
          <p:cNvSpPr>
            <a:spLocks/>
          </p:cNvSpPr>
          <p:nvPr/>
        </p:nvSpPr>
        <p:spPr>
          <a:xfrm>
            <a:off x="8515350" y="5292730"/>
            <a:ext cx="2016125" cy="657225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latin typeface="Verdana" pitchFamily="34" charset="0"/>
              </a:rPr>
              <a:t>REVISION</a:t>
            </a:r>
          </a:p>
        </p:txBody>
      </p:sp>
      <p:sp>
        <p:nvSpPr>
          <p:cNvPr id="63" name="Right Arrow 62">
            <a:hlinkClick r:id="" action="ppaction://hlinkshowjump?jump=previousslide"/>
          </p:cNvPr>
          <p:cNvSpPr/>
          <p:nvPr/>
        </p:nvSpPr>
        <p:spPr>
          <a:xfrm>
            <a:off x="2033588" y="7164388"/>
            <a:ext cx="1285876" cy="396875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4" name="Round Diagonal Corner Rectangle 63">
            <a:hlinkClick r:id="rId8" action="ppaction://hlinksldjump"/>
          </p:cNvPr>
          <p:cNvSpPr>
            <a:spLocks/>
          </p:cNvSpPr>
          <p:nvPr/>
        </p:nvSpPr>
        <p:spPr>
          <a:xfrm>
            <a:off x="2250356" y="1692399"/>
            <a:ext cx="959569" cy="623769"/>
          </a:xfrm>
          <a:prstGeom prst="round2DiagRect">
            <a:avLst/>
          </a:prstGeom>
          <a:solidFill>
            <a:srgbClr val="00B05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latin typeface="Verdana" pitchFamily="34" charset="0"/>
              </a:rPr>
              <a:t>Volume</a:t>
            </a:r>
          </a:p>
        </p:txBody>
      </p:sp>
      <p:sp>
        <p:nvSpPr>
          <p:cNvPr id="65" name="Round Diagonal Corner Rectangle 64">
            <a:hlinkClick r:id="rId9" action="ppaction://hlinksldjump"/>
          </p:cNvPr>
          <p:cNvSpPr>
            <a:spLocks/>
          </p:cNvSpPr>
          <p:nvPr/>
        </p:nvSpPr>
        <p:spPr>
          <a:xfrm>
            <a:off x="3319469" y="1692401"/>
            <a:ext cx="1989137" cy="623768"/>
          </a:xfrm>
          <a:prstGeom prst="round2Diag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latin typeface="Verdana" pitchFamily="34" charset="0"/>
              </a:rPr>
              <a:t>Algebra: Simple Functions, Quadratics and Algebraic argument</a:t>
            </a:r>
          </a:p>
        </p:txBody>
      </p:sp>
      <p:sp>
        <p:nvSpPr>
          <p:cNvPr id="74" name="Round Diagonal Corner Rectangle 73">
            <a:hlinkClick r:id="rId10" action="ppaction://hlinksldjump"/>
          </p:cNvPr>
          <p:cNvSpPr>
            <a:spLocks/>
          </p:cNvSpPr>
          <p:nvPr/>
        </p:nvSpPr>
        <p:spPr>
          <a:xfrm>
            <a:off x="144134" y="4068768"/>
            <a:ext cx="2034214" cy="657225"/>
          </a:xfrm>
          <a:prstGeom prst="round2Diag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Sketching graphs</a:t>
            </a:r>
          </a:p>
        </p:txBody>
      </p:sp>
      <p:sp>
        <p:nvSpPr>
          <p:cNvPr id="77" name="Round Diagonal Corner Rectangle 76">
            <a:hlinkClick r:id="rId11" action="ppaction://hlinksldjump"/>
          </p:cNvPr>
          <p:cNvSpPr>
            <a:spLocks/>
          </p:cNvSpPr>
          <p:nvPr/>
        </p:nvSpPr>
        <p:spPr>
          <a:xfrm>
            <a:off x="8515350" y="2842010"/>
            <a:ext cx="2016125" cy="658811"/>
          </a:xfrm>
          <a:prstGeom prst="round2DiagRect">
            <a:avLst/>
          </a:prstGeom>
          <a:solidFill>
            <a:srgbClr val="00B05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39565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Trigonometry</a:t>
            </a:r>
          </a:p>
        </p:txBody>
      </p:sp>
      <p:sp>
        <p:nvSpPr>
          <p:cNvPr id="60" name="Round Diagonal Corner Rectangle 59">
            <a:hlinkClick r:id="rId12" action="ppaction://hlinksldjump"/>
          </p:cNvPr>
          <p:cNvSpPr>
            <a:spLocks/>
          </p:cNvSpPr>
          <p:nvPr/>
        </p:nvSpPr>
        <p:spPr>
          <a:xfrm>
            <a:off x="171450" y="1708151"/>
            <a:ext cx="2006898" cy="608017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Probability</a:t>
            </a:r>
          </a:p>
        </p:txBody>
      </p:sp>
      <p:sp>
        <p:nvSpPr>
          <p:cNvPr id="56" name="Round Diagonal Corner Rectangle 55">
            <a:hlinkClick r:id="rId13" action="ppaction://hlinksldjump"/>
          </p:cNvPr>
          <p:cNvSpPr>
            <a:spLocks/>
          </p:cNvSpPr>
          <p:nvPr/>
        </p:nvSpPr>
        <p:spPr>
          <a:xfrm>
            <a:off x="7466013" y="2842010"/>
            <a:ext cx="952500" cy="658811"/>
          </a:xfrm>
          <a:prstGeom prst="round2DiagRect">
            <a:avLst/>
          </a:prstGeom>
          <a:solidFill>
            <a:srgbClr val="00B05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39565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Congruence and Similarity</a:t>
            </a:r>
          </a:p>
        </p:txBody>
      </p:sp>
      <p:sp>
        <p:nvSpPr>
          <p:cNvPr id="57" name="Round Diagonal Corner Rectangle 56">
            <a:hlinkClick r:id="rId13" action="ppaction://hlinksldjump"/>
          </p:cNvPr>
          <p:cNvSpPr>
            <a:spLocks/>
          </p:cNvSpPr>
          <p:nvPr/>
        </p:nvSpPr>
        <p:spPr>
          <a:xfrm>
            <a:off x="5387975" y="1658943"/>
            <a:ext cx="1974948" cy="657225"/>
          </a:xfrm>
          <a:prstGeom prst="round2DiagRect">
            <a:avLst/>
          </a:prstGeom>
          <a:solidFill>
            <a:srgbClr val="00B05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39565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Reasoning and Proof</a:t>
            </a:r>
          </a:p>
        </p:txBody>
      </p:sp>
      <p:sp>
        <p:nvSpPr>
          <p:cNvPr id="62" name="Round Diagonal Corner Rectangle 61">
            <a:hlinkClick r:id="rId2" action="ppaction://hlinksldjump"/>
          </p:cNvPr>
          <p:cNvSpPr>
            <a:spLocks/>
          </p:cNvSpPr>
          <p:nvPr/>
        </p:nvSpPr>
        <p:spPr>
          <a:xfrm>
            <a:off x="8515350" y="1657355"/>
            <a:ext cx="2016125" cy="658813"/>
          </a:xfrm>
          <a:prstGeom prst="round2Diag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39565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Simultaneous Equations</a:t>
            </a:r>
          </a:p>
        </p:txBody>
      </p:sp>
      <p:sp>
        <p:nvSpPr>
          <p:cNvPr id="67" name="Round Diagonal Corner Rectangle 66">
            <a:hlinkClick r:id="rId14" action="ppaction://hlinksldjump"/>
          </p:cNvPr>
          <p:cNvSpPr>
            <a:spLocks/>
          </p:cNvSpPr>
          <p:nvPr/>
        </p:nvSpPr>
        <p:spPr>
          <a:xfrm>
            <a:off x="3274811" y="4094162"/>
            <a:ext cx="991772" cy="647700"/>
          </a:xfrm>
          <a:prstGeom prst="round2DiagRect">
            <a:avLst/>
          </a:prstGeom>
          <a:solidFill>
            <a:srgbClr val="3B5AF7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52104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Standard Form</a:t>
            </a:r>
          </a:p>
        </p:txBody>
      </p:sp>
      <p:sp>
        <p:nvSpPr>
          <p:cNvPr id="70" name="Round Diagonal Corner Rectangle 69">
            <a:hlinkClick r:id="rId6" action="ppaction://hlinksldjump"/>
          </p:cNvPr>
          <p:cNvSpPr>
            <a:spLocks/>
          </p:cNvSpPr>
          <p:nvPr/>
        </p:nvSpPr>
        <p:spPr>
          <a:xfrm>
            <a:off x="131764" y="2850001"/>
            <a:ext cx="1005330" cy="658813"/>
          </a:xfrm>
          <a:prstGeom prst="round2Diag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5" tIns="39565" rIns="39565" bIns="52104"/>
          <a:lstStyle/>
          <a:p>
            <a:pPr>
              <a:defRPr/>
            </a:pPr>
            <a:r>
              <a:rPr lang="en-GB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Algebraic Fractions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8659068" y="27192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9500921"/>
                  </p:ext>
                </p:extLst>
              </p:nvPr>
            </p:nvGraphicFramePr>
            <p:xfrm>
              <a:off x="594173" y="1332359"/>
              <a:ext cx="9649072" cy="320204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648072"/>
                    <a:gridCol w="5256584"/>
                    <a:gridCol w="3744416"/>
                  </a:tblGrid>
                  <a:tr h="504056">
                    <a:tc>
                      <a:txBody>
                        <a:bodyPr/>
                        <a:lstStyle/>
                        <a:p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9" marB="45729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7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content</a:t>
                          </a:r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:</a:t>
                          </a:r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9" marB="45729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 notes:</a:t>
                          </a:r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9" marB="45729" anchor="ctr"/>
                    </a:tc>
                  </a:tr>
                  <a:tr h="13489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N2</a:t>
                          </a:r>
                        </a:p>
                      </a:txBody>
                      <a:tcPr marT="45729" marB="45729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dirty="0" smtClean="0">
                              <a:effectLst/>
                              <a:latin typeface="Arial"/>
                              <a:ea typeface="Arial"/>
                            </a:rPr>
                            <a:t>understand and use place value (</a:t>
                          </a:r>
                          <a:r>
                            <a:rPr lang="en-GB" sz="1100" dirty="0" err="1" smtClean="0">
                              <a:effectLst/>
                              <a:latin typeface="Arial"/>
                              <a:ea typeface="Arial"/>
                            </a:rPr>
                            <a:t>eg</a:t>
                          </a:r>
                          <a:r>
                            <a:rPr lang="en-GB" sz="1100" dirty="0" smtClean="0">
                              <a:effectLst/>
                              <a:latin typeface="Arial"/>
                              <a:ea typeface="Arial"/>
                            </a:rPr>
                            <a:t> when working with very large or very small numbers, and when calculating with decimals)</a:t>
                          </a:r>
                          <a:endParaRPr lang="en-GB" sz="1100" b="0" baseline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29" marB="45729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r>
                            <a:rPr lang="en-GB" sz="1100" dirty="0" smtClean="0">
                              <a:effectLst/>
                              <a:latin typeface="Arial"/>
                              <a:ea typeface="Arial"/>
                            </a:rPr>
                            <a:t>including questions set in context</a:t>
                          </a:r>
                          <a:endParaRPr lang="en-GB" sz="1100" b="0" baseline="0" dirty="0" smtClean="0">
                            <a:latin typeface="Arial" pitchFamily="34" charset="0"/>
                            <a:cs typeface="Arial" pitchFamily="34" charset="0"/>
                            <a:sym typeface="Euclid Symbol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baseline="0" dirty="0" smtClean="0">
                            <a:latin typeface="Arial" pitchFamily="34" charset="0"/>
                            <a:cs typeface="Arial" pitchFamily="34" charset="0"/>
                            <a:sym typeface="Euclid Symbol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baseline="0" dirty="0" smtClean="0">
                            <a:latin typeface="Arial" pitchFamily="34" charset="0"/>
                            <a:cs typeface="Arial" pitchFamily="34" charset="0"/>
                            <a:sym typeface="Euclid Symbol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None/>
                          </a:pPr>
                          <a:endParaRPr lang="en-GB" sz="1100" b="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29" marB="45729"/>
                    </a:tc>
                  </a:tr>
                  <a:tr h="13489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dirty="0" smtClean="0">
                              <a:latin typeface="Arial" pitchFamily="34" charset="0"/>
                              <a:cs typeface="Arial" pitchFamily="34" charset="0"/>
                            </a:rPr>
                            <a:t>N8</a:t>
                          </a:r>
                        </a:p>
                      </a:txBody>
                      <a:tcPr marT="45729" marB="45729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dirty="0" smtClean="0">
                              <a:latin typeface="Arial" pitchFamily="34" charset="0"/>
                              <a:cs typeface="Arial" pitchFamily="34" charset="0"/>
                            </a:rPr>
                            <a:t>Calculate</a:t>
                          </a: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 with and interpret standard from </a:t>
                          </a:r>
                          <a:r>
                            <a:rPr lang="en-GB" sz="1100" b="0" i="1" baseline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A</a:t>
                          </a: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 x 10</a:t>
                          </a:r>
                          <a:r>
                            <a:rPr lang="en-GB" sz="1100" b="0" i="1" baseline="3000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a:t>n</a:t>
                          </a: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 where  1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  <a:sym typeface="Euclid Symbol"/>
                            </a:rPr>
                            <a:t> </a:t>
                          </a:r>
                          <a:r>
                            <a:rPr lang="en-GB" sz="1100" b="0" i="1" baseline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  <a:sym typeface="Euclid Symbol"/>
                            </a:rPr>
                            <a:t>A</a:t>
                          </a: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  <a:sym typeface="Euclid Symbol"/>
                            </a:rPr>
                            <a:t> &lt; 10 and </a:t>
                          </a:r>
                          <a:r>
                            <a:rPr lang="en-GB" sz="1100" b="0" i="1" baseline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  <a:sym typeface="Euclid Symbol"/>
                            </a:rPr>
                            <a:t>n</a:t>
                          </a: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  <a:sym typeface="Euclid Symbol"/>
                            </a:rPr>
                            <a:t> is an integer</a:t>
                          </a:r>
                          <a:endParaRPr lang="en-GB" sz="1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29" marB="45729"/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  <a:sym typeface="Euclid Symbol"/>
                            </a:rPr>
                            <a:t>interpret calculator displays</a:t>
                          </a:r>
                          <a:endParaRPr lang="en-GB" sz="1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None/>
                          </a:pPr>
                          <a:endParaRPr lang="en-GB" sz="1100" b="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29" marB="45729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9500921"/>
                  </p:ext>
                </p:extLst>
              </p:nvPr>
            </p:nvGraphicFramePr>
            <p:xfrm>
              <a:off x="594172" y="1332359"/>
              <a:ext cx="9649072" cy="320204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648072"/>
                    <a:gridCol w="5256584"/>
                    <a:gridCol w="3744416"/>
                  </a:tblGrid>
                  <a:tr h="504056">
                    <a:tc>
                      <a:txBody>
                        <a:bodyPr/>
                        <a:lstStyle/>
                        <a:p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9" marB="45729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6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content</a:t>
                          </a:r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:</a:t>
                          </a:r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9" marB="45729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 notes:</a:t>
                          </a:r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9" marB="45729" anchor="ctr"/>
                    </a:tc>
                  </a:tr>
                  <a:tr h="13489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N2</a:t>
                          </a:r>
                        </a:p>
                      </a:txBody>
                      <a:tcPr marT="45729" marB="45729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dirty="0" smtClean="0">
                              <a:effectLst/>
                              <a:latin typeface="Arial"/>
                              <a:ea typeface="Arial"/>
                            </a:rPr>
                            <a:t>understand and use place value (</a:t>
                          </a:r>
                          <a:r>
                            <a:rPr lang="en-GB" sz="1100" dirty="0" err="1" smtClean="0">
                              <a:effectLst/>
                              <a:latin typeface="Arial"/>
                              <a:ea typeface="Arial"/>
                            </a:rPr>
                            <a:t>eg</a:t>
                          </a:r>
                          <a:r>
                            <a:rPr lang="en-GB" sz="1100" dirty="0" smtClean="0">
                              <a:effectLst/>
                              <a:latin typeface="Arial"/>
                              <a:ea typeface="Arial"/>
                            </a:rPr>
                            <a:t> when working with very large or very small numbers, and when calculating with decimals)</a:t>
                          </a:r>
                          <a:endParaRPr lang="en-GB" sz="1100" b="0" baseline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29" marB="45729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r>
                            <a:rPr lang="en-GB" sz="1100" dirty="0" smtClean="0">
                              <a:effectLst/>
                              <a:latin typeface="Arial"/>
                              <a:ea typeface="Arial"/>
                            </a:rPr>
                            <a:t>including questions set in context</a:t>
                          </a:r>
                          <a:endParaRPr lang="en-GB" sz="1100" b="0" baseline="0" dirty="0" smtClean="0">
                            <a:latin typeface="Arial" pitchFamily="34" charset="0"/>
                            <a:cs typeface="Arial" pitchFamily="34" charset="0"/>
                            <a:sym typeface="Euclid Symbol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baseline="0" dirty="0" smtClean="0">
                            <a:latin typeface="Arial" pitchFamily="34" charset="0"/>
                            <a:cs typeface="Arial" pitchFamily="34" charset="0"/>
                            <a:sym typeface="Euclid Symbol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baseline="0" dirty="0" smtClean="0">
                            <a:latin typeface="Arial" pitchFamily="34" charset="0"/>
                            <a:cs typeface="Arial" pitchFamily="34" charset="0"/>
                            <a:sym typeface="Euclid Symbol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None/>
                          </a:pPr>
                          <a:endParaRPr lang="en-GB" sz="1100" b="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29" marB="45729"/>
                    </a:tc>
                  </a:tr>
                  <a:tr h="13489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dirty="0" smtClean="0">
                              <a:latin typeface="Arial" pitchFamily="34" charset="0"/>
                              <a:cs typeface="Arial" pitchFamily="34" charset="0"/>
                            </a:rPr>
                            <a:t>N8</a:t>
                          </a:r>
                          <a:endParaRPr lang="en-GB" sz="2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29" marB="45729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29" marB="45729">
                        <a:blipFill rotWithShape="1">
                          <a:blip r:embed="rId2"/>
                          <a:stretch>
                            <a:fillRect l="-12283" t="-138009" r="-71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  <a:sym typeface="Euclid Symbol"/>
                            </a:rPr>
                            <a:t>interpret </a:t>
                          </a: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  <a:sym typeface="Euclid Symbol"/>
                            </a:rPr>
                            <a:t>calculator displays</a:t>
                          </a:r>
                          <a:endParaRPr lang="en-GB" sz="1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None/>
                          </a:pPr>
                          <a:endParaRPr lang="en-GB" sz="1100" b="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29" marB="45729"/>
                    </a:tc>
                  </a:tr>
                </a:tbl>
              </a:graphicData>
            </a:graphic>
          </p:graphicFrame>
        </mc:Fallback>
      </mc:AlternateContent>
      <p:sp>
        <p:nvSpPr>
          <p:cNvPr id="21517" name="TextBox 3"/>
          <p:cNvSpPr txBox="1">
            <a:spLocks noChangeArrowheads="1"/>
          </p:cNvSpPr>
          <p:nvPr/>
        </p:nvSpPr>
        <p:spPr bwMode="auto">
          <a:xfrm>
            <a:off x="488952" y="431802"/>
            <a:ext cx="2112917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60" tIns="45680" rIns="91360" bIns="45680">
            <a:spAutoFit/>
          </a:bodyPr>
          <a:lstStyle/>
          <a:p>
            <a:r>
              <a:rPr lang="en-GB" sz="1800" b="1" dirty="0">
                <a:solidFill>
                  <a:prstClr val="black"/>
                </a:solidFill>
                <a:latin typeface="Verdana" pitchFamily="34" charset="0"/>
              </a:rPr>
              <a:t>Standard Form</a:t>
            </a:r>
          </a:p>
        </p:txBody>
      </p:sp>
      <p:sp>
        <p:nvSpPr>
          <p:cNvPr id="4" name="Rectangle 3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19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63136"/>
              </p:ext>
            </p:extLst>
          </p:nvPr>
        </p:nvGraphicFramePr>
        <p:xfrm>
          <a:off x="306394" y="1332359"/>
          <a:ext cx="9864848" cy="4123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47824"/>
                <a:gridCol w="5544616"/>
                <a:gridCol w="3672408"/>
              </a:tblGrid>
              <a:tr h="576064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/>
                </a:tc>
              </a:tr>
              <a:tr h="8475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S8</a:t>
                      </a:r>
                    </a:p>
                  </a:txBody>
                  <a:tcPr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recognise correlation and draw and/or use lines of best fit by eye, understanding what these represent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 students should know and understand the terms: positive correlation, negative correlation, no correlation, weak correlation and strong correlation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5" marB="45725"/>
                </a:tc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S2</a:t>
                      </a:r>
                    </a:p>
                  </a:txBody>
                  <a:tcPr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extract data from printed tables and lists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5" marB="45725"/>
                </a:tc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S6</a:t>
                      </a:r>
                    </a:p>
                  </a:txBody>
                  <a:tcPr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read and interpret a wide range of graphs and diagrams and draw conclusions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5" marB="45725"/>
                </a:tc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S7</a:t>
                      </a:r>
                    </a:p>
                  </a:txBody>
                  <a:tcPr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Times New Roman"/>
                        </a:rPr>
                        <a:t>compare distributions and make inferences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54288" name="TextBox 3"/>
          <p:cNvSpPr txBox="1">
            <a:spLocks noChangeArrowheads="1"/>
          </p:cNvSpPr>
          <p:nvPr/>
        </p:nvSpPr>
        <p:spPr bwMode="auto">
          <a:xfrm>
            <a:off x="306392" y="442142"/>
            <a:ext cx="70565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solidFill>
                  <a:prstClr val="black"/>
                </a:solidFill>
                <a:latin typeface="Verdana" pitchFamily="34" charset="0"/>
              </a:rPr>
              <a:t>Correlation, Interpretation and comparison of data, diagrams and distributions</a:t>
            </a:r>
            <a:endParaRPr lang="en-GB" sz="1800" dirty="0">
              <a:solidFill>
                <a:prstClr val="black"/>
              </a:solidFill>
            </a:endParaRPr>
          </a:p>
        </p:txBody>
      </p:sp>
      <p:sp>
        <p:nvSpPr>
          <p:cNvPr id="54289" name="TextBox 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22293" y="7092953"/>
            <a:ext cx="2160587" cy="41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82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67361417"/>
                  </p:ext>
                </p:extLst>
              </p:nvPr>
            </p:nvGraphicFramePr>
            <p:xfrm>
              <a:off x="578049" y="1260355"/>
              <a:ext cx="9593187" cy="2250939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736203"/>
                    <a:gridCol w="5184576"/>
                    <a:gridCol w="3672408"/>
                  </a:tblGrid>
                  <a:tr h="504056">
                    <a:tc>
                      <a:txBody>
                        <a:bodyPr/>
                        <a:lstStyle/>
                        <a:p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7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content</a:t>
                          </a:r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:</a:t>
                          </a:r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 notes:</a:t>
                          </a:r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</a:tr>
                  <a:tr h="174688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G19</a:t>
                          </a:r>
                        </a:p>
                      </a:txBody>
                      <a:tcPr marT="45728" marB="45728"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Know and use</a:t>
                          </a:r>
                          <a:r>
                            <a:rPr lang="en-GB" sz="1100" b="0" u="none" kern="1200" baseline="0" dirty="0" smtClean="0">
                              <a:solidFill>
                                <a:schemeClr val="dk1"/>
                              </a:solidFill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 the trigonometric ratios </a:t>
                          </a:r>
                        </a:p>
                        <a:p>
                          <a:pPr marL="0" indent="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None/>
                          </a:pPr>
                          <a:r>
                            <a:rPr lang="en-GB" sz="1100" b="0" u="none" kern="1200" baseline="0" dirty="0" smtClean="0">
                              <a:solidFill>
                                <a:schemeClr val="dk1"/>
                              </a:solidFill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100" b="0" i="0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sin</m:t>
                              </m:r>
                              <m:r>
                                <a:rPr lang="en-GB" sz="1100" b="0" i="0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 </m:t>
                              </m:r>
                              <m:r>
                                <a:rPr lang="en-GB" sz="1100" b="0" i="1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𝜃</m:t>
                              </m:r>
                              <m:r>
                                <a:rPr lang="en-GB" sz="1100" b="0" i="1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100" b="0" i="1" u="none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u="none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  <m:t>𝑜𝑝𝑝𝑜𝑠𝑖𝑡𝑒</m:t>
                                  </m:r>
                                </m:num>
                                <m:den>
                                  <m:r>
                                    <a:rPr lang="en-GB" sz="1100" b="0" i="1" u="none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  <m:t>h𝑦𝑝𝑜𝑡𝑒𝑛𝑢𝑠𝑒</m:t>
                                  </m:r>
                                </m:den>
                              </m:f>
                              <m:r>
                                <a:rPr lang="en-GB" sz="1100" b="0" i="1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, </m:t>
                              </m:r>
                              <m:r>
                                <a:rPr lang="en-GB" sz="1100" b="0" i="1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𝑐𝑜𝑠</m:t>
                              </m:r>
                              <m:r>
                                <a:rPr lang="en-GB" sz="1100" b="0" i="1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 </m:t>
                              </m:r>
                              <m:r>
                                <a:rPr lang="en-GB" sz="1100" b="0" i="1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𝜃</m:t>
                              </m:r>
                              <m:r>
                                <a:rPr lang="en-GB" sz="1100" b="0" i="1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= </m:t>
                              </m:r>
                              <m:f>
                                <m:fPr>
                                  <m:ctrlPr>
                                    <a:rPr lang="en-GB" sz="1100" b="0" i="1" u="none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u="none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  <m:t>𝑎𝑑𝑗𝑎𝑐𝑒𝑛𝑡</m:t>
                                  </m:r>
                                </m:num>
                                <m:den>
                                  <m:r>
                                    <a:rPr lang="en-GB" sz="1100" b="0" i="1" u="none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  <m:t>h𝑦𝑝𝑜𝑡𝑒𝑛𝑢𝑠𝑒</m:t>
                                  </m:r>
                                </m:den>
                              </m:f>
                              <m:r>
                                <a:rPr lang="en-GB" sz="1100" b="0" i="1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, </m:t>
                              </m:r>
                              <m:r>
                                <a:rPr lang="en-GB" sz="1100" b="0" i="1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𝑡𝑎𝑛</m:t>
                              </m:r>
                              <m:r>
                                <a:rPr lang="en-GB" sz="1100" b="0" i="1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 </m:t>
                              </m:r>
                              <m:r>
                                <a:rPr lang="en-GB" sz="1100" b="0" i="1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𝜃</m:t>
                              </m:r>
                              <m:r>
                                <a:rPr lang="en-GB" sz="1100" b="0" i="1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= </m:t>
                              </m:r>
                              <m:f>
                                <m:fPr>
                                  <m:ctrlPr>
                                    <a:rPr lang="en-GB" sz="1100" b="0" i="1" u="none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u="none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  <m:t>𝑜𝑝𝑝𝑜𝑠𝑖𝑡𝑒</m:t>
                                  </m:r>
                                </m:num>
                                <m:den>
                                  <m:r>
                                    <a:rPr lang="en-GB" sz="1100" b="0" i="1" u="none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  <m:t>𝑎𝑑𝑗𝑎𝑐𝑒𝑛𝑡</m:t>
                                  </m:r>
                                </m:den>
                              </m:f>
                              <m:r>
                                <a:rPr lang="en-GB" sz="1100" b="0" i="1" u="none" kern="1200" baseline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 </m:t>
                              </m:r>
                            </m:oMath>
                          </a14:m>
                          <a:endParaRPr lang="en-GB" sz="1100" b="0" u="none" kern="1200" baseline="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Char char="Ø"/>
                          </a:pPr>
                          <a:endParaRPr lang="en-GB" sz="1100" b="0" u="none" kern="1200" baseline="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b="0" u="none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Apply them to find angles and lengths in right-angled triangles in two dimensional figures including use of Pythagoras’ theorem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u="none" kern="12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𝑎</m:t>
                              </m:r>
                              <m:r>
                                <a:rPr lang="en-GB" sz="1100" b="0" i="1" u="none" kern="1200" baseline="300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a:rPr lang="en-GB" sz="1100" b="0" i="1" u="none" kern="12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 + </m:t>
                              </m:r>
                              <m:r>
                                <a:rPr lang="en-GB" sz="1100" b="0" i="1" u="none" kern="12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𝑏</m:t>
                              </m:r>
                              <m:r>
                                <a:rPr lang="en-GB" sz="1100" b="0" i="1" u="none" kern="1200" baseline="300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a:rPr lang="en-GB" sz="1100" b="0" i="1" u="none" kern="12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 = </m:t>
                              </m:r>
                              <m:r>
                                <a:rPr lang="en-GB" sz="1100" b="0" i="1" u="none" kern="12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𝑐</m:t>
                              </m:r>
                              <m:r>
                                <a:rPr lang="en-GB" sz="1100" b="0" i="1" u="none" kern="1200" baseline="30000" dirty="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1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 </a:t>
                          </a:r>
                          <a:endParaRPr lang="en-GB" sz="1100" b="0" u="none" kern="1200" baseline="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Char char="Ø"/>
                          </a:pPr>
                          <a:endParaRPr lang="en-GB" sz="1100" b="0" u="none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8" marB="45728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8" marB="45728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67361417"/>
                  </p:ext>
                </p:extLst>
              </p:nvPr>
            </p:nvGraphicFramePr>
            <p:xfrm>
              <a:off x="578049" y="1260351"/>
              <a:ext cx="9593187" cy="2216032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736203"/>
                    <a:gridCol w="5184576"/>
                    <a:gridCol w="3672408"/>
                  </a:tblGrid>
                  <a:tr h="504056">
                    <a:tc>
                      <a:txBody>
                        <a:bodyPr/>
                        <a:lstStyle/>
                        <a:p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6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content</a:t>
                          </a:r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:</a:t>
                          </a:r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 notes:</a:t>
                          </a:r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28" marB="45728" anchor="ctr"/>
                    </a:tc>
                  </a:tr>
                  <a:tr h="171197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u="none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G19</a:t>
                          </a:r>
                          <a:endParaRPr lang="en-GB" sz="2100" b="0" u="none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8" marB="45728"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28" marB="45728">
                        <a:blipFill rotWithShape="1">
                          <a:blip r:embed="rId2"/>
                          <a:stretch>
                            <a:fillRect l="-14353" t="-30000" r="-70941" b="-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marT="45728" marB="45728"/>
                    </a:tc>
                  </a:tr>
                </a:tbl>
              </a:graphicData>
            </a:graphic>
          </p:graphicFrame>
        </mc:Fallback>
      </mc:AlternateContent>
      <p:sp>
        <p:nvSpPr>
          <p:cNvPr id="49168" name="TextBox 3"/>
          <p:cNvSpPr txBox="1">
            <a:spLocks noChangeArrowheads="1"/>
          </p:cNvSpPr>
          <p:nvPr/>
        </p:nvSpPr>
        <p:spPr bwMode="auto">
          <a:xfrm>
            <a:off x="621528" y="442136"/>
            <a:ext cx="20881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Trigonometry</a:t>
            </a:r>
            <a:endParaRPr lang="en-GB" sz="1800" dirty="0"/>
          </a:p>
        </p:txBody>
      </p:sp>
      <p:sp>
        <p:nvSpPr>
          <p:cNvPr id="7" name="Right Arrow 6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9170" name="Text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2293" y="7092953"/>
            <a:ext cx="2160587" cy="41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58268" y="2484487"/>
            <a:ext cx="35283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136465"/>
              </p:ext>
            </p:extLst>
          </p:nvPr>
        </p:nvGraphicFramePr>
        <p:xfrm>
          <a:off x="522288" y="1332363"/>
          <a:ext cx="9648948" cy="16734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19956"/>
                <a:gridCol w="5256584"/>
                <a:gridCol w="3672408"/>
              </a:tblGrid>
              <a:tr h="576064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</a:tr>
              <a:tr h="10973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A20</a:t>
                      </a:r>
                    </a:p>
                  </a:txBody>
                  <a:tcPr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solve quadratic equations algebraically by factorising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find approximate solutions using a graph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8" marB="45728"/>
                </a:tc>
              </a:tr>
            </a:tbl>
          </a:graphicData>
        </a:graphic>
      </p:graphicFrame>
      <p:sp>
        <p:nvSpPr>
          <p:cNvPr id="49168" name="TextBox 3"/>
          <p:cNvSpPr txBox="1">
            <a:spLocks noChangeArrowheads="1"/>
          </p:cNvSpPr>
          <p:nvPr/>
        </p:nvSpPr>
        <p:spPr bwMode="auto">
          <a:xfrm>
            <a:off x="503586" y="437083"/>
            <a:ext cx="6480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Solving Quadratic Equations                                            </a:t>
            </a:r>
            <a:endParaRPr lang="en-GB" sz="1800" dirty="0"/>
          </a:p>
        </p:txBody>
      </p:sp>
      <p:sp>
        <p:nvSpPr>
          <p:cNvPr id="7" name="Right Arrow 6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9170" name="Text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22293" y="7092953"/>
            <a:ext cx="2160587" cy="41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65229"/>
              </p:ext>
            </p:extLst>
          </p:nvPr>
        </p:nvGraphicFramePr>
        <p:xfrm>
          <a:off x="450157" y="1332363"/>
          <a:ext cx="9793088" cy="172802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2088"/>
                <a:gridCol w="5328592"/>
                <a:gridCol w="3672408"/>
              </a:tblGrid>
              <a:tr h="576064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76" marB="45676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76" marB="45676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76" marB="45676" anchor="ctr"/>
                </a:tc>
              </a:tr>
              <a:tr h="11519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A16</a:t>
                      </a:r>
                    </a:p>
                  </a:txBody>
                  <a:tcPr marT="45676" marB="4567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b="0" u="non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identify and interpret roots, intercepts  and turning points of quadratic functions graphically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b="0" u="non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deduce roots algebraically</a:t>
                      </a:r>
                      <a:endParaRPr lang="en-GB" sz="1100" b="0" u="none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76" marB="45676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b="0" u="sng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including the symmetrical property of a quadratic</a:t>
                      </a:r>
                    </a:p>
                    <a:p>
                      <a:pPr fontAlgn="base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676" marB="45676"/>
                </a:tc>
              </a:tr>
            </a:tbl>
          </a:graphicData>
        </a:graphic>
      </p:graphicFrame>
      <p:sp>
        <p:nvSpPr>
          <p:cNvPr id="59408" name="TextBox 3"/>
          <p:cNvSpPr txBox="1">
            <a:spLocks noChangeArrowheads="1"/>
          </p:cNvSpPr>
          <p:nvPr/>
        </p:nvSpPr>
        <p:spPr bwMode="auto">
          <a:xfrm>
            <a:off x="378149" y="540271"/>
            <a:ext cx="6480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Quadratic Functions</a:t>
            </a:r>
            <a:endParaRPr lang="en-GB" sz="1800" dirty="0"/>
          </a:p>
        </p:txBody>
      </p:sp>
      <p:sp>
        <p:nvSpPr>
          <p:cNvPr id="7" name="Right Arrow 6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9410" name="Text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22293" y="7092953"/>
            <a:ext cx="2160587" cy="41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4" name="TextBox 3"/>
          <p:cNvSpPr txBox="1">
            <a:spLocks noChangeArrowheads="1"/>
          </p:cNvSpPr>
          <p:nvPr/>
        </p:nvSpPr>
        <p:spPr bwMode="auto">
          <a:xfrm>
            <a:off x="522164" y="437084"/>
            <a:ext cx="3672160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Congruence and Similarity                                           </a:t>
            </a:r>
            <a:endParaRPr lang="en-GB" sz="1800" dirty="0"/>
          </a:p>
        </p:txBody>
      </p:sp>
      <p:sp>
        <p:nvSpPr>
          <p:cNvPr id="10" name="Right Arrow 9">
            <a:hlinkClick r:id="" action="ppaction://hlinkshowjump?jump=previousslide"/>
          </p:cNvPr>
          <p:cNvSpPr/>
          <p:nvPr/>
        </p:nvSpPr>
        <p:spPr>
          <a:xfrm>
            <a:off x="6570663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415965"/>
              </p:ext>
            </p:extLst>
          </p:nvPr>
        </p:nvGraphicFramePr>
        <p:xfrm>
          <a:off x="514350" y="1332359"/>
          <a:ext cx="9656886" cy="158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7894"/>
                <a:gridCol w="5256584"/>
                <a:gridCol w="3672408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/>
                </a:tc>
              </a:tr>
              <a:tr h="10801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G7</a:t>
                      </a:r>
                    </a:p>
                  </a:txBody>
                  <a:tcPr marT="45716" marB="4571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</a:rPr>
                        <a:t>understand congruence and similarity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</a:rPr>
                        <a:t>calculate lengths of similar figures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6" marB="45716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574503"/>
              </p:ext>
            </p:extLst>
          </p:nvPr>
        </p:nvGraphicFramePr>
        <p:xfrm>
          <a:off x="508720" y="1332363"/>
          <a:ext cx="9662516" cy="16734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1516"/>
                <a:gridCol w="5328592"/>
                <a:gridCol w="3672408"/>
              </a:tblGrid>
              <a:tr h="576064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/>
                </a:tc>
              </a:tr>
              <a:tr h="10973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A23</a:t>
                      </a:r>
                    </a:p>
                  </a:txBody>
                  <a:tcPr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solve linear inequalities in one variable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b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represent the solution set on a number line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8" marB="45728"/>
                </a:tc>
              </a:tr>
            </a:tbl>
          </a:graphicData>
        </a:graphic>
      </p:graphicFrame>
      <p:sp>
        <p:nvSpPr>
          <p:cNvPr id="49168" name="TextBox 3"/>
          <p:cNvSpPr txBox="1">
            <a:spLocks noChangeArrowheads="1"/>
          </p:cNvSpPr>
          <p:nvPr/>
        </p:nvSpPr>
        <p:spPr bwMode="auto">
          <a:xfrm>
            <a:off x="508721" y="437083"/>
            <a:ext cx="20879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solidFill>
                  <a:prstClr val="black"/>
                </a:solidFill>
                <a:latin typeface="Verdana" pitchFamily="34" charset="0"/>
              </a:rPr>
              <a:t>Inequalities                                            </a:t>
            </a:r>
            <a:endParaRPr lang="en-GB" sz="1800" dirty="0">
              <a:solidFill>
                <a:prstClr val="black"/>
              </a:solidFill>
            </a:endParaRPr>
          </a:p>
        </p:txBody>
      </p:sp>
      <p:sp>
        <p:nvSpPr>
          <p:cNvPr id="7" name="Right Arrow 6">
            <a:hlinkClick r:id="" action="ppaction://hlinkshowjump?jump=nextslide"/>
          </p:cNvPr>
          <p:cNvSpPr/>
          <p:nvPr/>
        </p:nvSpPr>
        <p:spPr>
          <a:xfrm>
            <a:off x="8083551" y="6853240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9170" name="Text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22293" y="7092953"/>
            <a:ext cx="2160587" cy="41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0" tIns="45680" rIns="91360" bIns="45680">
            <a:spAutoFit/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59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314583"/>
              </p:ext>
            </p:extLst>
          </p:nvPr>
        </p:nvGraphicFramePr>
        <p:xfrm>
          <a:off x="478383" y="1332363"/>
          <a:ext cx="9864526" cy="40596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19845"/>
                <a:gridCol w="5318025"/>
                <a:gridCol w="3926656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/>
                </a:tc>
              </a:tr>
              <a:tr h="13516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G1</a:t>
                      </a:r>
                    </a:p>
                  </a:txBody>
                  <a:tcPr marT="45723" marB="45723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use conventional terms and notations: points, lines, vertices, edges, planes, parallel lines,  perpendicular lines, right angles, polygons including regular polygons 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Use the standard conventions for labelling and referring to the sides and angles</a:t>
                      </a:r>
                      <a:r>
                        <a:rPr lang="en-GB" sz="11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of triangles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3" marB="45723"/>
                </a:tc>
              </a:tr>
              <a:tr h="8522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G2</a:t>
                      </a:r>
                    </a:p>
                  </a:txBody>
                  <a:tcPr marT="45738" marB="45738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</a:rPr>
                        <a:t>recall and use properties of angles at a point, angles at a point on a straight line including right angles and perpendicular lines; vertically opposite angles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38" marB="45738"/>
                </a:tc>
              </a:tr>
              <a:tr h="13516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G3</a:t>
                      </a:r>
                    </a:p>
                  </a:txBody>
                  <a:tcPr marT="45723" marB="45723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GB" sz="11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</a:rPr>
                        <a:t>understand and use the angle properties of parallel and intersecting lines, triangles and quadrilaterals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Arial"/>
                        </a:rPr>
                        <a:t>students</a:t>
                      </a: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</a:rPr>
                        <a:t> should know the meaning and properties of ‘alternate’, ‘corresponding’, and ‘interior’ angles</a:t>
                      </a:r>
                      <a:endParaRPr lang="en-GB" sz="12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171450" indent="-1714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</a:rPr>
                        <a:t>colloquial terms such as ‘Z angles’ should not be used. Students should know the names and properties of isosceles, equilateral and scalene triangles, and also right-angled, acute-angled and obtuse-angled triangles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3" marB="45723"/>
                </a:tc>
              </a:tr>
            </a:tbl>
          </a:graphicData>
        </a:graphic>
      </p:graphicFrame>
      <p:sp>
        <p:nvSpPr>
          <p:cNvPr id="11283" name="TextBox 3"/>
          <p:cNvSpPr txBox="1">
            <a:spLocks noChangeArrowheads="1"/>
          </p:cNvSpPr>
          <p:nvPr/>
        </p:nvSpPr>
        <p:spPr bwMode="auto">
          <a:xfrm>
            <a:off x="488953" y="431802"/>
            <a:ext cx="1452480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Angles     </a:t>
            </a:r>
            <a:endParaRPr lang="en-GB" sz="1800" dirty="0"/>
          </a:p>
        </p:txBody>
      </p:sp>
      <p:sp>
        <p:nvSpPr>
          <p:cNvPr id="9" name="Rectangle 8">
            <a:hlinkClick r:id="rId3" action="ppaction://hlinksldjump"/>
          </p:cNvPr>
          <p:cNvSpPr/>
          <p:nvPr/>
        </p:nvSpPr>
        <p:spPr>
          <a:xfrm>
            <a:off x="6219828" y="177800"/>
            <a:ext cx="2000251" cy="785813"/>
          </a:xfrm>
          <a:prstGeom prst="rect">
            <a:avLst/>
          </a:prstGeom>
          <a:solidFill>
            <a:schemeClr val="accent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659068" y="27192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0156"/>
              </p:ext>
            </p:extLst>
          </p:nvPr>
        </p:nvGraphicFramePr>
        <p:xfrm>
          <a:off x="594174" y="1260352"/>
          <a:ext cx="9583718" cy="172819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0080"/>
                <a:gridCol w="5184576"/>
                <a:gridCol w="3679062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Notes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/>
                </a:tc>
              </a:tr>
              <a:tr h="12241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G12</a:t>
                      </a:r>
                    </a:p>
                  </a:txBody>
                  <a:tcPr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measure line segments and angles in geometric figures, including interpreting maps and scale drawings and use of scale factors and bearings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Arial"/>
                          <a:ea typeface="HelveticaNeueLTStd-Roman"/>
                        </a:rPr>
                        <a:t>including the eight compass point bearings and three-figure bearings</a:t>
                      </a:r>
                      <a:endParaRPr lang="en-GB" sz="11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12304" name="TextBox 3"/>
          <p:cNvSpPr txBox="1">
            <a:spLocks noChangeArrowheads="1"/>
          </p:cNvSpPr>
          <p:nvPr/>
        </p:nvSpPr>
        <p:spPr bwMode="auto">
          <a:xfrm>
            <a:off x="594172" y="437083"/>
            <a:ext cx="42482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Scale diagrams and bearings                                            </a:t>
            </a:r>
            <a:endParaRPr lang="en-GB" sz="1800" dirty="0"/>
          </a:p>
        </p:txBody>
      </p:sp>
      <p:sp>
        <p:nvSpPr>
          <p:cNvPr id="4" name="Rectangle 3"/>
          <p:cNvSpPr/>
          <p:nvPr/>
        </p:nvSpPr>
        <p:spPr>
          <a:xfrm>
            <a:off x="8659068" y="27192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4812832"/>
                  </p:ext>
                </p:extLst>
              </p:nvPr>
            </p:nvGraphicFramePr>
            <p:xfrm>
              <a:off x="450156" y="1332359"/>
              <a:ext cx="9507366" cy="403042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792088"/>
                    <a:gridCol w="5256584"/>
                    <a:gridCol w="3458694"/>
                  </a:tblGrid>
                  <a:tr h="481987">
                    <a:tc>
                      <a:txBody>
                        <a:bodyPr/>
                        <a:lstStyle/>
                        <a:p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5" marB="45715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7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content</a:t>
                          </a:r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:</a:t>
                          </a:r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5" marB="45715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7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 notes:</a:t>
                          </a:r>
                          <a:endParaRPr lang="en-GB" sz="17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5" marB="45715" anchor="ctr"/>
                    </a:tc>
                  </a:tr>
                  <a:tr h="117419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itchFamily="2" charset="2"/>
                            <a:buNone/>
                            <a:tabLst/>
                            <a:defRPr/>
                          </a:pPr>
                          <a:r>
                            <a:rPr lang="en-GB" sz="2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N1</a:t>
                          </a:r>
                        </a:p>
                      </a:txBody>
                      <a:tcPr marT="45715" marB="45715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r>
                            <a:rPr lang="en-GB" sz="1100" b="0" dirty="0" smtClean="0">
                              <a:latin typeface="Arial" pitchFamily="34" charset="0"/>
                              <a:cs typeface="Arial" pitchFamily="34" charset="0"/>
                            </a:rPr>
                            <a:t> Order</a:t>
                          </a: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 positive and negative integers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 Use the symbols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=, ≠, &lt;, &gt;, ≤, ≥</m:t>
                              </m:r>
                            </m:oMath>
                          </a14:m>
                          <a:endParaRPr lang="en-GB" sz="1100" b="0" baseline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15" marB="45715"/>
                    </a:tc>
                    <a:tc>
                      <a:txBody>
                        <a:bodyPr/>
                        <a:lstStyle/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including use of a number line</a:t>
                          </a:r>
                        </a:p>
                      </a:txBody>
                      <a:tcPr marT="45715" marB="45715"/>
                    </a:tc>
                  </a:tr>
                  <a:tr h="160368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dirty="0" smtClean="0">
                              <a:latin typeface="Arial" pitchFamily="34" charset="0"/>
                              <a:cs typeface="Arial" pitchFamily="34" charset="0"/>
                            </a:rPr>
                            <a:t>N2</a:t>
                          </a:r>
                        </a:p>
                      </a:txBody>
                      <a:tcPr marT="45715" marB="45715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dirty="0" smtClean="0">
                              <a:latin typeface="Arial" pitchFamily="34" charset="0"/>
                              <a:cs typeface="Arial" pitchFamily="34" charset="0"/>
                            </a:rPr>
                            <a:t>Apply the four operations,</a:t>
                          </a: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 including formal written methods, to integers – both positive and negative</a:t>
                          </a:r>
                        </a:p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Understand and use place value (e.g. when working with very large or very small numbers, and when calculating with decimals)</a:t>
                          </a:r>
                          <a:endParaRPr lang="en-GB" sz="1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15" marB="45715"/>
                    </a:tc>
                    <a:tc>
                      <a:txBody>
                        <a:bodyPr/>
                        <a:lstStyle/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including questions set in context </a:t>
                          </a:r>
                        </a:p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knowledge and understanding of terms used in household finance, for example profit, loss, cost price, selling price, debit, credit, balance, income tax, VAT and interest rate</a:t>
                          </a:r>
                          <a:endParaRPr lang="en-GB" sz="1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15" marB="45715"/>
                    </a:tc>
                  </a:tr>
                  <a:tr h="7705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dirty="0" smtClean="0">
                              <a:latin typeface="Arial" pitchFamily="34" charset="0"/>
                              <a:cs typeface="Arial" pitchFamily="34" charset="0"/>
                            </a:rPr>
                            <a:t>N3</a:t>
                          </a:r>
                        </a:p>
                      </a:txBody>
                      <a:tcPr marT="45715" marB="45715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Recognise and use relationships between operations including inverse operations (e.g. cancellation to simplify calculations and expressions)</a:t>
                          </a:r>
                        </a:p>
                      </a:txBody>
                      <a:tcPr marT="45715" marB="45715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15" marB="45715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4812832"/>
                  </p:ext>
                </p:extLst>
              </p:nvPr>
            </p:nvGraphicFramePr>
            <p:xfrm>
              <a:off x="450156" y="1332359"/>
              <a:ext cx="9507366" cy="399587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792088"/>
                    <a:gridCol w="5256584"/>
                    <a:gridCol w="3458694"/>
                  </a:tblGrid>
                  <a:tr h="481987">
                    <a:tc>
                      <a:txBody>
                        <a:bodyPr/>
                        <a:lstStyle/>
                        <a:p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5" marB="45715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</a:t>
                          </a:r>
                          <a:r>
                            <a:rPr lang="en-GB" sz="1600" b="0" baseline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content</a:t>
                          </a:r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:</a:t>
                          </a:r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5" marB="45715"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Specification notes:</a:t>
                          </a:r>
                          <a:endParaRPr lang="en-GB" sz="1600" b="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T="45715" marB="45715" anchor="ctr"/>
                    </a:tc>
                  </a:tr>
                  <a:tr h="1174197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itchFamily="2" charset="2"/>
                            <a:buNone/>
                            <a:tabLst/>
                            <a:defRPr/>
                          </a:pPr>
                          <a:r>
                            <a:rPr lang="en-GB" sz="2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N1</a:t>
                          </a:r>
                        </a:p>
                      </a:txBody>
                      <a:tcPr marT="45715" marB="45715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15" marB="45715">
                        <a:blipFill rotWithShape="1">
                          <a:blip r:embed="rId2"/>
                          <a:stretch>
                            <a:fillRect l="-15197" t="-41667" r="-65893" b="-2005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including use of a number line</a:t>
                          </a:r>
                        </a:p>
                      </a:txBody>
                      <a:tcPr marT="45715" marB="45715"/>
                    </a:tc>
                  </a:tr>
                  <a:tr h="15691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dirty="0" smtClean="0">
                              <a:latin typeface="Arial" pitchFamily="34" charset="0"/>
                              <a:cs typeface="Arial" pitchFamily="34" charset="0"/>
                            </a:rPr>
                            <a:t>N2</a:t>
                          </a:r>
                        </a:p>
                      </a:txBody>
                      <a:tcPr marT="45715" marB="45715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dirty="0" smtClean="0">
                              <a:latin typeface="Arial" pitchFamily="34" charset="0"/>
                              <a:cs typeface="Arial" pitchFamily="34" charset="0"/>
                            </a:rPr>
                            <a:t>Apply the four operations,</a:t>
                          </a: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 including formal written methods, to integers – both positive and negative</a:t>
                          </a:r>
                        </a:p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Understand and use place value (e.g. when working with very large or very small numbers, and when calculating with decimals)</a:t>
                          </a:r>
                          <a:endParaRPr lang="en-GB" sz="1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15" marB="45715"/>
                    </a:tc>
                    <a:tc>
                      <a:txBody>
                        <a:bodyPr/>
                        <a:lstStyle/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including questions set in context </a:t>
                          </a:r>
                        </a:p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Char char="Ø"/>
                            <a:tabLst/>
                            <a:defRPr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knowledge and understanding of terms used in household finance, for example profit, loss, cost price, selling price, debit, credit, balance, income tax, VAT and interest rate</a:t>
                          </a:r>
                          <a:endParaRPr lang="en-GB" sz="1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15" marB="45715"/>
                    </a:tc>
                  </a:tr>
                  <a:tr h="7705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buFont typeface="Wingdings" pitchFamily="2" charset="2"/>
                            <a:buNone/>
                          </a:pPr>
                          <a:r>
                            <a:rPr lang="en-GB" sz="2100" b="0" dirty="0" smtClean="0">
                              <a:latin typeface="Arial" pitchFamily="34" charset="0"/>
                              <a:cs typeface="Arial" pitchFamily="34" charset="0"/>
                            </a:rPr>
                            <a:t>N3</a:t>
                          </a:r>
                        </a:p>
                      </a:txBody>
                      <a:tcPr marT="45715" marB="45715">
                        <a:solidFill>
                          <a:schemeClr val="tx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lnSpc>
                              <a:spcPct val="150000"/>
                            </a:lnSpc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GB" sz="11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Recognise and use relationships between operations including inverse operations (e.g. cancellation to simplify calculations and expressions)</a:t>
                          </a:r>
                        </a:p>
                      </a:txBody>
                      <a:tcPr marT="45715" marB="45715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buFont typeface="Wingdings" pitchFamily="2" charset="2"/>
                            <a:buChar char="Ø"/>
                          </a:pPr>
                          <a:endParaRPr lang="en-GB" sz="1100" b="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T="45715" marB="45715"/>
                    </a:tc>
                  </a:tr>
                </a:tbl>
              </a:graphicData>
            </a:graphic>
          </p:graphicFrame>
        </mc:Fallback>
      </mc:AlternateContent>
      <p:sp>
        <p:nvSpPr>
          <p:cNvPr id="13334" name="TextBox 3"/>
          <p:cNvSpPr txBox="1">
            <a:spLocks noChangeArrowheads="1"/>
          </p:cNvSpPr>
          <p:nvPr/>
        </p:nvSpPr>
        <p:spPr bwMode="auto">
          <a:xfrm>
            <a:off x="450156" y="442136"/>
            <a:ext cx="24480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Basic Number                                            </a:t>
            </a:r>
            <a:endParaRPr lang="en-GB" sz="1800" dirty="0"/>
          </a:p>
        </p:txBody>
      </p:sp>
      <p:sp>
        <p:nvSpPr>
          <p:cNvPr id="4" name="Rectangle 3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347760"/>
              </p:ext>
            </p:extLst>
          </p:nvPr>
        </p:nvGraphicFramePr>
        <p:xfrm>
          <a:off x="501555" y="1332359"/>
          <a:ext cx="9436497" cy="19442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96674"/>
                <a:gridCol w="5388062"/>
                <a:gridCol w="3451761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/>
                </a:tc>
              </a:tr>
              <a:tr h="1440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dirty="0" smtClean="0">
                          <a:latin typeface="Arial" pitchFamily="34" charset="0"/>
                          <a:cs typeface="Arial" pitchFamily="34" charset="0"/>
                        </a:rPr>
                        <a:t>N4</a:t>
                      </a:r>
                    </a:p>
                  </a:txBody>
                  <a:tcPr marT="45718" marB="45718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b="0" dirty="0" smtClean="0">
                          <a:latin typeface="Arial" pitchFamily="34" charset="0"/>
                          <a:cs typeface="Arial" pitchFamily="34" charset="0"/>
                        </a:rPr>
                        <a:t>Use the concepts and</a:t>
                      </a:r>
                      <a:r>
                        <a:rPr lang="en-GB" sz="1100" b="0" baseline="0" dirty="0" smtClean="0">
                          <a:latin typeface="Arial" pitchFamily="34" charset="0"/>
                          <a:cs typeface="Arial" pitchFamily="34" charset="0"/>
                        </a:rPr>
                        <a:t> vocabulary of prime numbers, factors (divisors), multiples, common factors, common multiples, highest common factor, lowest common multiple, prime factorisation, including using product notation, and the unique factorisation theorem</a:t>
                      </a: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100" b="0" baseline="0" dirty="0" smtClean="0">
                          <a:latin typeface="Arial" pitchFamily="34" charset="0"/>
                          <a:cs typeface="Arial" pitchFamily="34" charset="0"/>
                        </a:rPr>
                        <a:t>prime factor decomposition including product of prime factors written in index form</a:t>
                      </a: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8" marB="45718"/>
                </a:tc>
              </a:tr>
            </a:tbl>
          </a:graphicData>
        </a:graphic>
      </p:graphicFrame>
      <p:sp>
        <p:nvSpPr>
          <p:cNvPr id="14355" name="TextBox 3"/>
          <p:cNvSpPr txBox="1">
            <a:spLocks noChangeArrowheads="1"/>
          </p:cNvSpPr>
          <p:nvPr/>
        </p:nvSpPr>
        <p:spPr bwMode="auto">
          <a:xfrm>
            <a:off x="488953" y="431802"/>
            <a:ext cx="2956097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Factors and Multiples</a:t>
            </a:r>
          </a:p>
        </p:txBody>
      </p:sp>
      <p:sp>
        <p:nvSpPr>
          <p:cNvPr id="8" name="Right Arrow 7">
            <a:hlinkClick r:id="" action="ppaction://hlinkshowjump?jump=nextslide"/>
          </p:cNvPr>
          <p:cNvSpPr/>
          <p:nvPr/>
        </p:nvSpPr>
        <p:spPr>
          <a:xfrm>
            <a:off x="8235953" y="7005638"/>
            <a:ext cx="1285876" cy="708026"/>
          </a:xfrm>
          <a:prstGeom prst="rightArrow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488955" y="431802"/>
            <a:ext cx="4198424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60" tIns="45680" rIns="91360" bIns="45680">
            <a:spAutoFit/>
          </a:bodyPr>
          <a:lstStyle/>
          <a:p>
            <a:r>
              <a:rPr lang="en-GB" sz="1800" b="1" dirty="0">
                <a:latin typeface="Verdana" pitchFamily="34" charset="0"/>
              </a:rPr>
              <a:t>Simple Reflection and Rotation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334443"/>
              </p:ext>
            </p:extLst>
          </p:nvPr>
        </p:nvGraphicFramePr>
        <p:xfrm>
          <a:off x="501555" y="1332359"/>
          <a:ext cx="9436497" cy="15840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96674"/>
                <a:gridCol w="5388062"/>
                <a:gridCol w="3451761"/>
              </a:tblGrid>
              <a:tr h="504056">
                <a:tc>
                  <a:txBody>
                    <a:bodyPr/>
                    <a:lstStyle/>
                    <a:p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</a:t>
                      </a:r>
                      <a:r>
                        <a:rPr lang="en-GB" sz="17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</a:t>
                      </a:r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r>
                        <a:rPr lang="en-GB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notes:</a:t>
                      </a:r>
                      <a:endParaRPr lang="en-GB" sz="17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/>
                </a:tc>
              </a:tr>
              <a:tr h="108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GB" sz="2100" b="0" dirty="0" smtClean="0">
                          <a:latin typeface="Arial" pitchFamily="34" charset="0"/>
                          <a:cs typeface="Arial" pitchFamily="34" charset="0"/>
                        </a:rPr>
                        <a:t>G6</a:t>
                      </a:r>
                    </a:p>
                  </a:txBody>
                  <a:tcPr marT="45718" marB="45718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</a:rPr>
                        <a:t>recognise reflection and rotation symmetry of 2D shapes</a:t>
                      </a:r>
                      <a:endParaRPr lang="en-GB" sz="11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endParaRPr lang="en-GB" sz="1100" b="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8" marB="45718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641413" y="60856"/>
            <a:ext cx="1955006" cy="1017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577744"/>
      </p:ext>
    </p:extLst>
  </p:cSld>
  <p:clrMapOvr>
    <a:masterClrMapping/>
  </p:clrMapOvr>
</p:sld>
</file>

<file path=ppt/theme/theme1.xml><?xml version="1.0" encoding="utf-8"?>
<a:theme xmlns:a="http://schemas.openxmlformats.org/drawingml/2006/main" name="2_GCSE Year 10 Calender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B5AF7"/>
        </a:solidFill>
        <a:ln>
          <a:solidFill>
            <a:schemeClr val="bg1"/>
          </a:solidFill>
        </a:ln>
      </a:spPr>
      <a:bodyPr lIns="41062" tIns="52150" rIns="104299" bIns="52150" rtlCol="0" anchor="t" anchorCtr="0"/>
      <a:lstStyle>
        <a:defPPr algn="l">
          <a:defRPr sz="900" baseline="0" dirty="0" smtClean="0">
            <a:solidFill>
              <a:schemeClr val="bg1"/>
            </a:solidFill>
            <a:latin typeface="Verdana" pitchFamily="34" charset="0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CSE Year 10 Calender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B5AF7"/>
        </a:solidFill>
        <a:ln>
          <a:solidFill>
            <a:schemeClr val="bg1"/>
          </a:solidFill>
        </a:ln>
      </a:spPr>
      <a:bodyPr lIns="41062" tIns="52150" rIns="104299" bIns="52150" rtlCol="0" anchor="t" anchorCtr="0"/>
      <a:lstStyle>
        <a:defPPr algn="l">
          <a:defRPr sz="900" baseline="0" dirty="0" smtClean="0">
            <a:solidFill>
              <a:schemeClr val="bg1"/>
            </a:solidFill>
            <a:latin typeface="Verdana" pitchFamily="34" charset="0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3.xml><?xml version="1.0" encoding="utf-8"?>
<a:theme xmlns:a="http://schemas.openxmlformats.org/drawingml/2006/main" name="Year 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Year 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Custom Design">
  <a:themeElements>
    <a:clrScheme name="Custom 2">
      <a:dk1>
        <a:sysClr val="windowText" lastClr="000000"/>
      </a:dk1>
      <a:lt1>
        <a:sysClr val="window" lastClr="FFFFFF"/>
      </a:lt1>
      <a:dk2>
        <a:srgbClr val="3B5AF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22955</TotalTime>
  <Words>2799</Words>
  <Application>Microsoft Office PowerPoint</Application>
  <PresentationFormat>Custom</PresentationFormat>
  <Paragraphs>466</Paragraphs>
  <Slides>46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8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5" baseType="lpstr">
      <vt:lpstr>2_GCSE Year 10 Calender</vt:lpstr>
      <vt:lpstr>GCSE Year 10 Calender</vt:lpstr>
      <vt:lpstr>Year 10</vt:lpstr>
      <vt:lpstr>Year 11</vt:lpstr>
      <vt:lpstr>1_Custom Design</vt:lpstr>
      <vt:lpstr>2_Custom Design</vt:lpstr>
      <vt:lpstr>Office Theme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AQA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AQA</dc:creator>
  <cp:lastModifiedBy>AQA</cp:lastModifiedBy>
  <cp:revision>1286</cp:revision>
  <cp:lastPrinted>2015-08-25T15:10:17Z</cp:lastPrinted>
  <dcterms:created xsi:type="dcterms:W3CDTF">2010-05-17T14:40:02Z</dcterms:created>
  <dcterms:modified xsi:type="dcterms:W3CDTF">2016-02-10T15:55:46Z</dcterms:modified>
</cp:coreProperties>
</file>